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33" r:id="rId45"/>
    <p:sldId id="288" r:id="rId46"/>
    <p:sldId id="334" r:id="rId47"/>
    <p:sldId id="335"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218" autoAdjust="0"/>
    <p:restoredTop sz="85174"/>
  </p:normalViewPr>
  <p:slideViewPr>
    <p:cSldViewPr snapToGrid="0" snapToObjects="1">
      <p:cViewPr varScale="1">
        <p:scale>
          <a:sx n="97" d="100"/>
          <a:sy n="97" d="100"/>
        </p:scale>
        <p:origin x="684" y="8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50F5DD7-C54E-455C-9968-503581EB7445}" type="doc">
      <dgm:prSet loTypeId="urn:microsoft.com/office/officeart/2005/8/layout/process1" loCatId="process" qsTypeId="urn:microsoft.com/office/officeart/2005/8/quickstyle/simple1" qsCatId="simple" csTypeId="urn:microsoft.com/office/officeart/2005/8/colors/accent1_2" csCatId="accent1" phldr="1"/>
      <dgm:spPr/>
    </dgm:pt>
    <dgm:pt modelId="{16A3B97B-CDCA-4FEE-BE9B-15317115E844}">
      <dgm:prSet phldrT="[Text]"/>
      <dgm:spPr/>
      <dgm:t>
        <a:bodyPr/>
        <a:lstStyle/>
        <a:p>
          <a:pPr algn="l"/>
          <a:r>
            <a:rPr lang="en-CA" b="0" i="0" dirty="0"/>
            <a:t>Request and parse the SpaceX launch data using the GET request</a:t>
          </a:r>
        </a:p>
      </dgm:t>
    </dgm:pt>
    <dgm:pt modelId="{6E67ED8B-0094-44B6-A8D1-B100CCA13909}" type="parTrans" cxnId="{0C683390-33D5-44DF-B66E-E7C15F23ABC1}">
      <dgm:prSet/>
      <dgm:spPr/>
      <dgm:t>
        <a:bodyPr/>
        <a:lstStyle/>
        <a:p>
          <a:endParaRPr lang="en-US"/>
        </a:p>
      </dgm:t>
    </dgm:pt>
    <dgm:pt modelId="{3DCB8AC1-AB1B-48C6-97C5-5FA82C84C984}" type="sibTrans" cxnId="{0C683390-33D5-44DF-B66E-E7C15F23ABC1}">
      <dgm:prSet/>
      <dgm:spPr/>
      <dgm:t>
        <a:bodyPr/>
        <a:lstStyle/>
        <a:p>
          <a:endParaRPr lang="en-US"/>
        </a:p>
      </dgm:t>
    </dgm:pt>
    <dgm:pt modelId="{A2E48B5B-E31B-4DD0-83EB-E9E22E44F2B8}">
      <dgm:prSet phldrT="[Text]"/>
      <dgm:spPr/>
      <dgm:t>
        <a:bodyPr/>
        <a:lstStyle/>
        <a:p>
          <a:pPr algn="l"/>
          <a:r>
            <a:rPr lang="en-CA" dirty="0" err="1"/>
            <a:t>Json_normalize</a:t>
          </a:r>
          <a:r>
            <a:rPr lang="en-CA" dirty="0"/>
            <a:t> results and convert to Pandas </a:t>
          </a:r>
          <a:r>
            <a:rPr lang="en-CA" dirty="0" err="1"/>
            <a:t>dataframe</a:t>
          </a:r>
          <a:endParaRPr lang="en-US" dirty="0"/>
        </a:p>
      </dgm:t>
    </dgm:pt>
    <dgm:pt modelId="{DBF3AF63-B1DB-4316-BA1B-15399D6EAA85}" type="parTrans" cxnId="{11BD7C0F-E04D-432E-8C40-90F7DDD6737A}">
      <dgm:prSet/>
      <dgm:spPr/>
      <dgm:t>
        <a:bodyPr/>
        <a:lstStyle/>
        <a:p>
          <a:endParaRPr lang="en-US"/>
        </a:p>
      </dgm:t>
    </dgm:pt>
    <dgm:pt modelId="{343DE902-6B6A-44F3-A900-AFE4D870E89F}" type="sibTrans" cxnId="{11BD7C0F-E04D-432E-8C40-90F7DDD6737A}">
      <dgm:prSet/>
      <dgm:spPr/>
      <dgm:t>
        <a:bodyPr/>
        <a:lstStyle/>
        <a:p>
          <a:endParaRPr lang="en-US"/>
        </a:p>
      </dgm:t>
    </dgm:pt>
    <dgm:pt modelId="{889D3251-C7C2-4717-B2DE-A0828A497E4B}">
      <dgm:prSet phldrT="[Text]"/>
      <dgm:spPr/>
      <dgm:t>
        <a:bodyPr/>
        <a:lstStyle/>
        <a:p>
          <a:pPr algn="l"/>
          <a:r>
            <a:rPr lang="en-CA" dirty="0"/>
            <a:t>Extract rocket data to a dictionary and convert to </a:t>
          </a:r>
          <a:r>
            <a:rPr lang="en-CA" dirty="0" err="1"/>
            <a:t>dataframe</a:t>
          </a:r>
          <a:endParaRPr lang="en-US" dirty="0"/>
        </a:p>
      </dgm:t>
    </dgm:pt>
    <dgm:pt modelId="{E840DB28-0099-4391-AF7C-896919962027}" type="parTrans" cxnId="{E19128EE-E179-4F9C-9671-F7A61294CEEA}">
      <dgm:prSet/>
      <dgm:spPr/>
      <dgm:t>
        <a:bodyPr/>
        <a:lstStyle/>
        <a:p>
          <a:endParaRPr lang="en-US"/>
        </a:p>
      </dgm:t>
    </dgm:pt>
    <dgm:pt modelId="{94D9CA32-6ADB-4E71-9132-404BDECF2C53}" type="sibTrans" cxnId="{E19128EE-E179-4F9C-9671-F7A61294CEEA}">
      <dgm:prSet/>
      <dgm:spPr/>
      <dgm:t>
        <a:bodyPr/>
        <a:lstStyle/>
        <a:p>
          <a:endParaRPr lang="en-US"/>
        </a:p>
      </dgm:t>
    </dgm:pt>
    <dgm:pt modelId="{A6BAEBAE-52CB-4A10-B76D-3C8E68C75E55}">
      <dgm:prSet phldrT="[Text]"/>
      <dgm:spPr/>
      <dgm:t>
        <a:bodyPr/>
        <a:lstStyle/>
        <a:p>
          <a:pPr algn="l"/>
          <a:r>
            <a:rPr lang="en-CA" dirty="0"/>
            <a:t> Filter only Falcon 9 data</a:t>
          </a:r>
          <a:endParaRPr lang="en-US" dirty="0"/>
        </a:p>
      </dgm:t>
    </dgm:pt>
    <dgm:pt modelId="{4A623722-8252-422B-97FF-910FFB4363DC}" type="parTrans" cxnId="{D1C4F097-5C0B-48A4-B1BE-5DAC958795BE}">
      <dgm:prSet/>
      <dgm:spPr/>
      <dgm:t>
        <a:bodyPr/>
        <a:lstStyle/>
        <a:p>
          <a:endParaRPr lang="en-US"/>
        </a:p>
      </dgm:t>
    </dgm:pt>
    <dgm:pt modelId="{04773D2B-676B-44CC-B0C0-08C8FB6B8A69}" type="sibTrans" cxnId="{D1C4F097-5C0B-48A4-B1BE-5DAC958795BE}">
      <dgm:prSet/>
      <dgm:spPr/>
      <dgm:t>
        <a:bodyPr/>
        <a:lstStyle/>
        <a:p>
          <a:endParaRPr lang="en-US"/>
        </a:p>
      </dgm:t>
    </dgm:pt>
    <dgm:pt modelId="{463C7D31-CD60-4AB1-9612-A959B15FAEBA}">
      <dgm:prSet phldrT="[Text]"/>
      <dgm:spPr/>
      <dgm:t>
        <a:bodyPr/>
        <a:lstStyle/>
        <a:p>
          <a:pPr algn="l"/>
          <a:r>
            <a:rPr lang="en-CA" dirty="0"/>
            <a:t>Data Wrangling missing values</a:t>
          </a:r>
          <a:endParaRPr lang="en-US" dirty="0"/>
        </a:p>
      </dgm:t>
    </dgm:pt>
    <dgm:pt modelId="{574C4B2F-7910-4526-89B3-AD0FF20C90C1}" type="parTrans" cxnId="{921BBED5-AF72-4B21-85A1-103D5E46987D}">
      <dgm:prSet/>
      <dgm:spPr/>
      <dgm:t>
        <a:bodyPr/>
        <a:lstStyle/>
        <a:p>
          <a:endParaRPr lang="en-US"/>
        </a:p>
      </dgm:t>
    </dgm:pt>
    <dgm:pt modelId="{AFFC8F92-825E-4C09-A7BE-578F5F351EF6}" type="sibTrans" cxnId="{921BBED5-AF72-4B21-85A1-103D5E46987D}">
      <dgm:prSet/>
      <dgm:spPr/>
      <dgm:t>
        <a:bodyPr/>
        <a:lstStyle/>
        <a:p>
          <a:endParaRPr lang="en-US"/>
        </a:p>
      </dgm:t>
    </dgm:pt>
    <dgm:pt modelId="{D8B7208F-9239-4BA0-9150-1B289DBE4E1E}" type="pres">
      <dgm:prSet presAssocID="{450F5DD7-C54E-455C-9968-503581EB7445}" presName="Name0" presStyleCnt="0">
        <dgm:presLayoutVars>
          <dgm:dir/>
          <dgm:resizeHandles val="exact"/>
        </dgm:presLayoutVars>
      </dgm:prSet>
      <dgm:spPr/>
    </dgm:pt>
    <dgm:pt modelId="{CC47810C-0335-4A85-88FD-86EC734FED49}" type="pres">
      <dgm:prSet presAssocID="{16A3B97B-CDCA-4FEE-BE9B-15317115E844}" presName="node" presStyleLbl="node1" presStyleIdx="0" presStyleCnt="5">
        <dgm:presLayoutVars>
          <dgm:bulletEnabled val="1"/>
        </dgm:presLayoutVars>
      </dgm:prSet>
      <dgm:spPr/>
    </dgm:pt>
    <dgm:pt modelId="{044B7CE3-98ED-489A-BFCD-D6447AE2A9EB}" type="pres">
      <dgm:prSet presAssocID="{3DCB8AC1-AB1B-48C6-97C5-5FA82C84C984}" presName="sibTrans" presStyleLbl="sibTrans2D1" presStyleIdx="0" presStyleCnt="4"/>
      <dgm:spPr/>
    </dgm:pt>
    <dgm:pt modelId="{712B379E-FC56-4E65-ADFE-5ACFE5C81A8A}" type="pres">
      <dgm:prSet presAssocID="{3DCB8AC1-AB1B-48C6-97C5-5FA82C84C984}" presName="connectorText" presStyleLbl="sibTrans2D1" presStyleIdx="0" presStyleCnt="4"/>
      <dgm:spPr/>
    </dgm:pt>
    <dgm:pt modelId="{644E76B2-2BED-4ED0-A3B1-87E534EB3D2B}" type="pres">
      <dgm:prSet presAssocID="{A2E48B5B-E31B-4DD0-83EB-E9E22E44F2B8}" presName="node" presStyleLbl="node1" presStyleIdx="1" presStyleCnt="5">
        <dgm:presLayoutVars>
          <dgm:bulletEnabled val="1"/>
        </dgm:presLayoutVars>
      </dgm:prSet>
      <dgm:spPr/>
    </dgm:pt>
    <dgm:pt modelId="{3C3154B9-DD21-4592-B1BE-64F876E6745B}" type="pres">
      <dgm:prSet presAssocID="{343DE902-6B6A-44F3-A900-AFE4D870E89F}" presName="sibTrans" presStyleLbl="sibTrans2D1" presStyleIdx="1" presStyleCnt="4"/>
      <dgm:spPr/>
    </dgm:pt>
    <dgm:pt modelId="{20B7C372-180E-481F-BE74-B34CCC2E59EF}" type="pres">
      <dgm:prSet presAssocID="{343DE902-6B6A-44F3-A900-AFE4D870E89F}" presName="connectorText" presStyleLbl="sibTrans2D1" presStyleIdx="1" presStyleCnt="4"/>
      <dgm:spPr/>
    </dgm:pt>
    <dgm:pt modelId="{CC81DC7C-6720-44B7-9FC1-8D1A4D76CEB4}" type="pres">
      <dgm:prSet presAssocID="{889D3251-C7C2-4717-B2DE-A0828A497E4B}" presName="node" presStyleLbl="node1" presStyleIdx="2" presStyleCnt="5">
        <dgm:presLayoutVars>
          <dgm:bulletEnabled val="1"/>
        </dgm:presLayoutVars>
      </dgm:prSet>
      <dgm:spPr/>
    </dgm:pt>
    <dgm:pt modelId="{98F453BD-646D-432A-8FFF-CFBC5C1FAFE2}" type="pres">
      <dgm:prSet presAssocID="{94D9CA32-6ADB-4E71-9132-404BDECF2C53}" presName="sibTrans" presStyleLbl="sibTrans2D1" presStyleIdx="2" presStyleCnt="4"/>
      <dgm:spPr/>
    </dgm:pt>
    <dgm:pt modelId="{663B113B-5D44-49E8-9585-7FAFEE151E02}" type="pres">
      <dgm:prSet presAssocID="{94D9CA32-6ADB-4E71-9132-404BDECF2C53}" presName="connectorText" presStyleLbl="sibTrans2D1" presStyleIdx="2" presStyleCnt="4"/>
      <dgm:spPr/>
    </dgm:pt>
    <dgm:pt modelId="{B8D341D7-284C-4377-B701-92E047073F40}" type="pres">
      <dgm:prSet presAssocID="{A6BAEBAE-52CB-4A10-B76D-3C8E68C75E55}" presName="node" presStyleLbl="node1" presStyleIdx="3" presStyleCnt="5">
        <dgm:presLayoutVars>
          <dgm:bulletEnabled val="1"/>
        </dgm:presLayoutVars>
      </dgm:prSet>
      <dgm:spPr/>
    </dgm:pt>
    <dgm:pt modelId="{F7E29257-CFC9-44DC-9E7A-FFF2C78E6ACA}" type="pres">
      <dgm:prSet presAssocID="{04773D2B-676B-44CC-B0C0-08C8FB6B8A69}" presName="sibTrans" presStyleLbl="sibTrans2D1" presStyleIdx="3" presStyleCnt="4"/>
      <dgm:spPr/>
    </dgm:pt>
    <dgm:pt modelId="{3D7E5821-1BAF-45BB-8841-FF53D211776D}" type="pres">
      <dgm:prSet presAssocID="{04773D2B-676B-44CC-B0C0-08C8FB6B8A69}" presName="connectorText" presStyleLbl="sibTrans2D1" presStyleIdx="3" presStyleCnt="4"/>
      <dgm:spPr/>
    </dgm:pt>
    <dgm:pt modelId="{93BC001D-4BCA-4BA0-B9DE-7F3983FC22A9}" type="pres">
      <dgm:prSet presAssocID="{463C7D31-CD60-4AB1-9612-A959B15FAEBA}" presName="node" presStyleLbl="node1" presStyleIdx="4" presStyleCnt="5">
        <dgm:presLayoutVars>
          <dgm:bulletEnabled val="1"/>
        </dgm:presLayoutVars>
      </dgm:prSet>
      <dgm:spPr/>
    </dgm:pt>
  </dgm:ptLst>
  <dgm:cxnLst>
    <dgm:cxn modelId="{11BD7C0F-E04D-432E-8C40-90F7DDD6737A}" srcId="{450F5DD7-C54E-455C-9968-503581EB7445}" destId="{A2E48B5B-E31B-4DD0-83EB-E9E22E44F2B8}" srcOrd="1" destOrd="0" parTransId="{DBF3AF63-B1DB-4316-BA1B-15399D6EAA85}" sibTransId="{343DE902-6B6A-44F3-A900-AFE4D870E89F}"/>
    <dgm:cxn modelId="{3B8C5823-3068-433A-A2EF-B5B2D8A17A45}" type="presOf" srcId="{04773D2B-676B-44CC-B0C0-08C8FB6B8A69}" destId="{F7E29257-CFC9-44DC-9E7A-FFF2C78E6ACA}" srcOrd="0" destOrd="0" presId="urn:microsoft.com/office/officeart/2005/8/layout/process1"/>
    <dgm:cxn modelId="{D165AA39-8A2C-4603-8D39-01124EE917D4}" type="presOf" srcId="{A6BAEBAE-52CB-4A10-B76D-3C8E68C75E55}" destId="{B8D341D7-284C-4377-B701-92E047073F40}" srcOrd="0" destOrd="0" presId="urn:microsoft.com/office/officeart/2005/8/layout/process1"/>
    <dgm:cxn modelId="{44741B61-F949-463D-863B-B39F143F2066}" type="presOf" srcId="{94D9CA32-6ADB-4E71-9132-404BDECF2C53}" destId="{663B113B-5D44-49E8-9585-7FAFEE151E02}" srcOrd="1" destOrd="0" presId="urn:microsoft.com/office/officeart/2005/8/layout/process1"/>
    <dgm:cxn modelId="{804A5061-0760-4DB0-8FFB-8094559A5D7D}" type="presOf" srcId="{343DE902-6B6A-44F3-A900-AFE4D870E89F}" destId="{3C3154B9-DD21-4592-B1BE-64F876E6745B}" srcOrd="0" destOrd="0" presId="urn:microsoft.com/office/officeart/2005/8/layout/process1"/>
    <dgm:cxn modelId="{19FFE750-0DE5-42A6-B980-E2F54F2F3E93}" type="presOf" srcId="{04773D2B-676B-44CC-B0C0-08C8FB6B8A69}" destId="{3D7E5821-1BAF-45BB-8841-FF53D211776D}" srcOrd="1" destOrd="0" presId="urn:microsoft.com/office/officeart/2005/8/layout/process1"/>
    <dgm:cxn modelId="{F9ED2B55-2839-4292-9F6E-87A7008C6418}" type="presOf" srcId="{889D3251-C7C2-4717-B2DE-A0828A497E4B}" destId="{CC81DC7C-6720-44B7-9FC1-8D1A4D76CEB4}" srcOrd="0" destOrd="0" presId="urn:microsoft.com/office/officeart/2005/8/layout/process1"/>
    <dgm:cxn modelId="{0C683390-33D5-44DF-B66E-E7C15F23ABC1}" srcId="{450F5DD7-C54E-455C-9968-503581EB7445}" destId="{16A3B97B-CDCA-4FEE-BE9B-15317115E844}" srcOrd="0" destOrd="0" parTransId="{6E67ED8B-0094-44B6-A8D1-B100CCA13909}" sibTransId="{3DCB8AC1-AB1B-48C6-97C5-5FA82C84C984}"/>
    <dgm:cxn modelId="{D1C4F097-5C0B-48A4-B1BE-5DAC958795BE}" srcId="{450F5DD7-C54E-455C-9968-503581EB7445}" destId="{A6BAEBAE-52CB-4A10-B76D-3C8E68C75E55}" srcOrd="3" destOrd="0" parTransId="{4A623722-8252-422B-97FF-910FFB4363DC}" sibTransId="{04773D2B-676B-44CC-B0C0-08C8FB6B8A69}"/>
    <dgm:cxn modelId="{7756179B-73DD-4F1D-B8D1-BA03A82F348A}" type="presOf" srcId="{16A3B97B-CDCA-4FEE-BE9B-15317115E844}" destId="{CC47810C-0335-4A85-88FD-86EC734FED49}" srcOrd="0" destOrd="0" presId="urn:microsoft.com/office/officeart/2005/8/layout/process1"/>
    <dgm:cxn modelId="{9D13ABB9-A136-424C-88F6-4D9F95F82A46}" type="presOf" srcId="{94D9CA32-6ADB-4E71-9132-404BDECF2C53}" destId="{98F453BD-646D-432A-8FFF-CFBC5C1FAFE2}" srcOrd="0" destOrd="0" presId="urn:microsoft.com/office/officeart/2005/8/layout/process1"/>
    <dgm:cxn modelId="{332680BB-F8D9-46E2-8990-7D5B61AAD2B9}" type="presOf" srcId="{450F5DD7-C54E-455C-9968-503581EB7445}" destId="{D8B7208F-9239-4BA0-9150-1B289DBE4E1E}" srcOrd="0" destOrd="0" presId="urn:microsoft.com/office/officeart/2005/8/layout/process1"/>
    <dgm:cxn modelId="{E9B601BF-C03F-4E93-833F-E50E508C9F08}" type="presOf" srcId="{3DCB8AC1-AB1B-48C6-97C5-5FA82C84C984}" destId="{044B7CE3-98ED-489A-BFCD-D6447AE2A9EB}" srcOrd="0" destOrd="0" presId="urn:microsoft.com/office/officeart/2005/8/layout/process1"/>
    <dgm:cxn modelId="{0FF45BCD-A9D0-4578-9548-E247C6B48DB9}" type="presOf" srcId="{3DCB8AC1-AB1B-48C6-97C5-5FA82C84C984}" destId="{712B379E-FC56-4E65-ADFE-5ACFE5C81A8A}" srcOrd="1" destOrd="0" presId="urn:microsoft.com/office/officeart/2005/8/layout/process1"/>
    <dgm:cxn modelId="{23B064CD-4582-4406-B990-8E03F6809822}" type="presOf" srcId="{A2E48B5B-E31B-4DD0-83EB-E9E22E44F2B8}" destId="{644E76B2-2BED-4ED0-A3B1-87E534EB3D2B}" srcOrd="0" destOrd="0" presId="urn:microsoft.com/office/officeart/2005/8/layout/process1"/>
    <dgm:cxn modelId="{921BBED5-AF72-4B21-85A1-103D5E46987D}" srcId="{450F5DD7-C54E-455C-9968-503581EB7445}" destId="{463C7D31-CD60-4AB1-9612-A959B15FAEBA}" srcOrd="4" destOrd="0" parTransId="{574C4B2F-7910-4526-89B3-AD0FF20C90C1}" sibTransId="{AFFC8F92-825E-4C09-A7BE-578F5F351EF6}"/>
    <dgm:cxn modelId="{E19128EE-E179-4F9C-9671-F7A61294CEEA}" srcId="{450F5DD7-C54E-455C-9968-503581EB7445}" destId="{889D3251-C7C2-4717-B2DE-A0828A497E4B}" srcOrd="2" destOrd="0" parTransId="{E840DB28-0099-4391-AF7C-896919962027}" sibTransId="{94D9CA32-6ADB-4E71-9132-404BDECF2C53}"/>
    <dgm:cxn modelId="{444A3DF4-05E5-401F-8A8E-3BB29816E781}" type="presOf" srcId="{463C7D31-CD60-4AB1-9612-A959B15FAEBA}" destId="{93BC001D-4BCA-4BA0-B9DE-7F3983FC22A9}" srcOrd="0" destOrd="0" presId="urn:microsoft.com/office/officeart/2005/8/layout/process1"/>
    <dgm:cxn modelId="{F3EDFEF7-562F-4CF5-91D4-A8E363FEDE2B}" type="presOf" srcId="{343DE902-6B6A-44F3-A900-AFE4D870E89F}" destId="{20B7C372-180E-481F-BE74-B34CCC2E59EF}" srcOrd="1" destOrd="0" presId="urn:microsoft.com/office/officeart/2005/8/layout/process1"/>
    <dgm:cxn modelId="{4FED5BBD-D154-47C9-B48B-1787681C29F9}" type="presParOf" srcId="{D8B7208F-9239-4BA0-9150-1B289DBE4E1E}" destId="{CC47810C-0335-4A85-88FD-86EC734FED49}" srcOrd="0" destOrd="0" presId="urn:microsoft.com/office/officeart/2005/8/layout/process1"/>
    <dgm:cxn modelId="{CB204B9E-7941-44A7-B11D-E343BE5D7183}" type="presParOf" srcId="{D8B7208F-9239-4BA0-9150-1B289DBE4E1E}" destId="{044B7CE3-98ED-489A-BFCD-D6447AE2A9EB}" srcOrd="1" destOrd="0" presId="urn:microsoft.com/office/officeart/2005/8/layout/process1"/>
    <dgm:cxn modelId="{D65D9C5E-7BE9-45D1-A71A-3A841096F3A7}" type="presParOf" srcId="{044B7CE3-98ED-489A-BFCD-D6447AE2A9EB}" destId="{712B379E-FC56-4E65-ADFE-5ACFE5C81A8A}" srcOrd="0" destOrd="0" presId="urn:microsoft.com/office/officeart/2005/8/layout/process1"/>
    <dgm:cxn modelId="{03806719-DF42-47F3-B4C9-584EB1CD7969}" type="presParOf" srcId="{D8B7208F-9239-4BA0-9150-1B289DBE4E1E}" destId="{644E76B2-2BED-4ED0-A3B1-87E534EB3D2B}" srcOrd="2" destOrd="0" presId="urn:microsoft.com/office/officeart/2005/8/layout/process1"/>
    <dgm:cxn modelId="{CEBC5AFD-6DF4-48F6-AA6F-D06C2F61DB32}" type="presParOf" srcId="{D8B7208F-9239-4BA0-9150-1B289DBE4E1E}" destId="{3C3154B9-DD21-4592-B1BE-64F876E6745B}" srcOrd="3" destOrd="0" presId="urn:microsoft.com/office/officeart/2005/8/layout/process1"/>
    <dgm:cxn modelId="{10329FFB-6C80-4E19-A14C-C70DFCB6FB0E}" type="presParOf" srcId="{3C3154B9-DD21-4592-B1BE-64F876E6745B}" destId="{20B7C372-180E-481F-BE74-B34CCC2E59EF}" srcOrd="0" destOrd="0" presId="urn:microsoft.com/office/officeart/2005/8/layout/process1"/>
    <dgm:cxn modelId="{19EEC433-8C2E-4324-8216-8127604450AC}" type="presParOf" srcId="{D8B7208F-9239-4BA0-9150-1B289DBE4E1E}" destId="{CC81DC7C-6720-44B7-9FC1-8D1A4D76CEB4}" srcOrd="4" destOrd="0" presId="urn:microsoft.com/office/officeart/2005/8/layout/process1"/>
    <dgm:cxn modelId="{D6C21FD4-1C00-460B-A503-A227BA995CA3}" type="presParOf" srcId="{D8B7208F-9239-4BA0-9150-1B289DBE4E1E}" destId="{98F453BD-646D-432A-8FFF-CFBC5C1FAFE2}" srcOrd="5" destOrd="0" presId="urn:microsoft.com/office/officeart/2005/8/layout/process1"/>
    <dgm:cxn modelId="{7D9E9522-8E9D-49A4-BEF4-CFC5BB92CFEA}" type="presParOf" srcId="{98F453BD-646D-432A-8FFF-CFBC5C1FAFE2}" destId="{663B113B-5D44-49E8-9585-7FAFEE151E02}" srcOrd="0" destOrd="0" presId="urn:microsoft.com/office/officeart/2005/8/layout/process1"/>
    <dgm:cxn modelId="{F1C7FF4D-AAF0-46D7-9BC8-CD0254E26813}" type="presParOf" srcId="{D8B7208F-9239-4BA0-9150-1B289DBE4E1E}" destId="{B8D341D7-284C-4377-B701-92E047073F40}" srcOrd="6" destOrd="0" presId="urn:microsoft.com/office/officeart/2005/8/layout/process1"/>
    <dgm:cxn modelId="{503100C5-82F2-4B7A-BA61-2F85E4C3608D}" type="presParOf" srcId="{D8B7208F-9239-4BA0-9150-1B289DBE4E1E}" destId="{F7E29257-CFC9-44DC-9E7A-FFF2C78E6ACA}" srcOrd="7" destOrd="0" presId="urn:microsoft.com/office/officeart/2005/8/layout/process1"/>
    <dgm:cxn modelId="{34494813-857C-45A4-9716-C64E8E5A84EA}" type="presParOf" srcId="{F7E29257-CFC9-44DC-9E7A-FFF2C78E6ACA}" destId="{3D7E5821-1BAF-45BB-8841-FF53D211776D}" srcOrd="0" destOrd="0" presId="urn:microsoft.com/office/officeart/2005/8/layout/process1"/>
    <dgm:cxn modelId="{B3ED35B7-1D33-48C6-BD5A-87B2C9726E57}" type="presParOf" srcId="{D8B7208F-9239-4BA0-9150-1B289DBE4E1E}" destId="{93BC001D-4BCA-4BA0-B9DE-7F3983FC22A9}" srcOrd="8"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50F5DD7-C54E-455C-9968-503581EB7445}" type="doc">
      <dgm:prSet loTypeId="urn:microsoft.com/office/officeart/2005/8/layout/process1" loCatId="process" qsTypeId="urn:microsoft.com/office/officeart/2005/8/quickstyle/simple1" qsCatId="simple" csTypeId="urn:microsoft.com/office/officeart/2005/8/colors/accent1_2" csCatId="accent1" phldr="1"/>
      <dgm:spPr/>
    </dgm:pt>
    <dgm:pt modelId="{16A3B97B-CDCA-4FEE-BE9B-15317115E844}">
      <dgm:prSet phldrT="[Text]"/>
      <dgm:spPr/>
      <dgm:t>
        <a:bodyPr/>
        <a:lstStyle/>
        <a:p>
          <a:pPr algn="l"/>
          <a:r>
            <a:rPr lang="en-CA" b="1" i="0" dirty="0"/>
            <a:t>Request and parse the SpaceX launch data using the GET request</a:t>
          </a:r>
          <a:br>
            <a:rPr lang="en-CA" b="1" i="0" dirty="0"/>
          </a:br>
          <a:r>
            <a:rPr lang="en-US" dirty="0"/>
            <a:t>response</a:t>
          </a:r>
          <a:r>
            <a:rPr lang="en-US" b="1" dirty="0"/>
            <a:t>=</a:t>
          </a:r>
          <a:r>
            <a:rPr lang="en-US" dirty="0" err="1"/>
            <a:t>requests</a:t>
          </a:r>
          <a:r>
            <a:rPr lang="en-US" b="1" dirty="0" err="1"/>
            <a:t>.</a:t>
          </a:r>
          <a:r>
            <a:rPr lang="en-US" dirty="0" err="1"/>
            <a:t>get</a:t>
          </a:r>
          <a:r>
            <a:rPr lang="en-US" dirty="0"/>
            <a:t>(</a:t>
          </a:r>
          <a:r>
            <a:rPr lang="en-US" dirty="0" err="1"/>
            <a:t>spacex_url</a:t>
          </a:r>
          <a:r>
            <a:rPr lang="en-US" dirty="0"/>
            <a:t>)</a:t>
          </a:r>
          <a:endParaRPr lang="en-CA" b="1" i="0" dirty="0"/>
        </a:p>
      </dgm:t>
    </dgm:pt>
    <dgm:pt modelId="{6E67ED8B-0094-44B6-A8D1-B100CCA13909}" type="parTrans" cxnId="{0C683390-33D5-44DF-B66E-E7C15F23ABC1}">
      <dgm:prSet/>
      <dgm:spPr/>
      <dgm:t>
        <a:bodyPr/>
        <a:lstStyle/>
        <a:p>
          <a:endParaRPr lang="en-US"/>
        </a:p>
      </dgm:t>
    </dgm:pt>
    <dgm:pt modelId="{3DCB8AC1-AB1B-48C6-97C5-5FA82C84C984}" type="sibTrans" cxnId="{0C683390-33D5-44DF-B66E-E7C15F23ABC1}">
      <dgm:prSet/>
      <dgm:spPr/>
      <dgm:t>
        <a:bodyPr/>
        <a:lstStyle/>
        <a:p>
          <a:endParaRPr lang="en-US"/>
        </a:p>
      </dgm:t>
    </dgm:pt>
    <dgm:pt modelId="{A2E48B5B-E31B-4DD0-83EB-E9E22E44F2B8}">
      <dgm:prSet phldrT="[Text]"/>
      <dgm:spPr/>
      <dgm:t>
        <a:bodyPr/>
        <a:lstStyle/>
        <a:p>
          <a:pPr algn="l"/>
          <a:r>
            <a:rPr lang="en-CA" b="1" dirty="0" err="1"/>
            <a:t>Json_normalize</a:t>
          </a:r>
          <a:r>
            <a:rPr lang="en-CA" b="1" dirty="0"/>
            <a:t> results and convert to Pandas </a:t>
          </a:r>
          <a:r>
            <a:rPr lang="en-CA" b="1" dirty="0" err="1"/>
            <a:t>dataframe</a:t>
          </a:r>
          <a:r>
            <a:rPr lang="en-CA" b="1" dirty="0"/>
            <a:t>:</a:t>
          </a:r>
          <a:br>
            <a:rPr lang="en-CA" dirty="0"/>
          </a:br>
          <a:r>
            <a:rPr lang="en-US" dirty="0" err="1"/>
            <a:t>json.loads</a:t>
          </a:r>
          <a:r>
            <a:rPr lang="en-US" dirty="0"/>
            <a:t>(</a:t>
          </a:r>
          <a:r>
            <a:rPr lang="en-US" dirty="0" err="1"/>
            <a:t>rocketjsonfile.text</a:t>
          </a:r>
          <a:r>
            <a:rPr lang="en-US" dirty="0"/>
            <a:t>)</a:t>
          </a:r>
        </a:p>
        <a:p>
          <a:pPr algn="l"/>
          <a:r>
            <a:rPr lang="en-US" dirty="0" err="1"/>
            <a:t>pd.DataFrame</a:t>
          </a:r>
          <a:r>
            <a:rPr lang="en-US" dirty="0"/>
            <a:t>(results)data = </a:t>
          </a:r>
          <a:r>
            <a:rPr lang="en-US" dirty="0" err="1"/>
            <a:t>pd.json_normalize</a:t>
          </a:r>
          <a:r>
            <a:rPr lang="en-US" dirty="0"/>
            <a:t>(results)</a:t>
          </a:r>
          <a:endParaRPr lang="en-CA" dirty="0"/>
        </a:p>
        <a:p>
          <a:pPr algn="l"/>
          <a:endParaRPr lang="en-US" dirty="0"/>
        </a:p>
      </dgm:t>
    </dgm:pt>
    <dgm:pt modelId="{DBF3AF63-B1DB-4316-BA1B-15399D6EAA85}" type="parTrans" cxnId="{11BD7C0F-E04D-432E-8C40-90F7DDD6737A}">
      <dgm:prSet/>
      <dgm:spPr/>
      <dgm:t>
        <a:bodyPr/>
        <a:lstStyle/>
        <a:p>
          <a:endParaRPr lang="en-US"/>
        </a:p>
      </dgm:t>
    </dgm:pt>
    <dgm:pt modelId="{343DE902-6B6A-44F3-A900-AFE4D870E89F}" type="sibTrans" cxnId="{11BD7C0F-E04D-432E-8C40-90F7DDD6737A}">
      <dgm:prSet/>
      <dgm:spPr/>
      <dgm:t>
        <a:bodyPr/>
        <a:lstStyle/>
        <a:p>
          <a:endParaRPr lang="en-US"/>
        </a:p>
      </dgm:t>
    </dgm:pt>
    <dgm:pt modelId="{889D3251-C7C2-4717-B2DE-A0828A497E4B}">
      <dgm:prSet phldrT="[Text]"/>
      <dgm:spPr/>
      <dgm:t>
        <a:bodyPr/>
        <a:lstStyle/>
        <a:p>
          <a:pPr algn="l"/>
          <a:r>
            <a:rPr lang="en-CA" dirty="0"/>
            <a:t>Extract rocket data to a dictionary and convert to </a:t>
          </a:r>
          <a:r>
            <a:rPr lang="en-CA" dirty="0" err="1"/>
            <a:t>dataframe</a:t>
          </a:r>
          <a:r>
            <a:rPr lang="en-CA" dirty="0"/>
            <a:t>:</a:t>
          </a:r>
          <a:br>
            <a:rPr lang="en-CA" dirty="0"/>
          </a:br>
          <a:r>
            <a:rPr lang="en-CA" dirty="0" err="1"/>
            <a:t>dfLaunch</a:t>
          </a:r>
          <a:r>
            <a:rPr lang="en-CA" dirty="0"/>
            <a:t> =  </a:t>
          </a:r>
          <a:r>
            <a:rPr lang="en-CA" dirty="0" err="1"/>
            <a:t>pd.DataFrame</a:t>
          </a:r>
          <a:r>
            <a:rPr lang="en-CA" dirty="0"/>
            <a:t>(</a:t>
          </a:r>
          <a:r>
            <a:rPr lang="en-CA" dirty="0" err="1"/>
            <a:t>launch_dict</a:t>
          </a:r>
          <a:r>
            <a:rPr lang="en-CA" dirty="0"/>
            <a:t>)</a:t>
          </a:r>
          <a:endParaRPr lang="en-US" dirty="0"/>
        </a:p>
      </dgm:t>
    </dgm:pt>
    <dgm:pt modelId="{E840DB28-0099-4391-AF7C-896919962027}" type="parTrans" cxnId="{E19128EE-E179-4F9C-9671-F7A61294CEEA}">
      <dgm:prSet/>
      <dgm:spPr/>
      <dgm:t>
        <a:bodyPr/>
        <a:lstStyle/>
        <a:p>
          <a:endParaRPr lang="en-US"/>
        </a:p>
      </dgm:t>
    </dgm:pt>
    <dgm:pt modelId="{94D9CA32-6ADB-4E71-9132-404BDECF2C53}" type="sibTrans" cxnId="{E19128EE-E179-4F9C-9671-F7A61294CEEA}">
      <dgm:prSet/>
      <dgm:spPr/>
      <dgm:t>
        <a:bodyPr/>
        <a:lstStyle/>
        <a:p>
          <a:endParaRPr lang="en-US"/>
        </a:p>
      </dgm:t>
    </dgm:pt>
    <dgm:pt modelId="{D8B7208F-9239-4BA0-9150-1B289DBE4E1E}" type="pres">
      <dgm:prSet presAssocID="{450F5DD7-C54E-455C-9968-503581EB7445}" presName="Name0" presStyleCnt="0">
        <dgm:presLayoutVars>
          <dgm:dir/>
          <dgm:resizeHandles val="exact"/>
        </dgm:presLayoutVars>
      </dgm:prSet>
      <dgm:spPr/>
    </dgm:pt>
    <dgm:pt modelId="{CC47810C-0335-4A85-88FD-86EC734FED49}" type="pres">
      <dgm:prSet presAssocID="{16A3B97B-CDCA-4FEE-BE9B-15317115E844}" presName="node" presStyleLbl="node1" presStyleIdx="0" presStyleCnt="3">
        <dgm:presLayoutVars>
          <dgm:bulletEnabled val="1"/>
        </dgm:presLayoutVars>
      </dgm:prSet>
      <dgm:spPr/>
    </dgm:pt>
    <dgm:pt modelId="{044B7CE3-98ED-489A-BFCD-D6447AE2A9EB}" type="pres">
      <dgm:prSet presAssocID="{3DCB8AC1-AB1B-48C6-97C5-5FA82C84C984}" presName="sibTrans" presStyleLbl="sibTrans2D1" presStyleIdx="0" presStyleCnt="2"/>
      <dgm:spPr/>
    </dgm:pt>
    <dgm:pt modelId="{712B379E-FC56-4E65-ADFE-5ACFE5C81A8A}" type="pres">
      <dgm:prSet presAssocID="{3DCB8AC1-AB1B-48C6-97C5-5FA82C84C984}" presName="connectorText" presStyleLbl="sibTrans2D1" presStyleIdx="0" presStyleCnt="2"/>
      <dgm:spPr/>
    </dgm:pt>
    <dgm:pt modelId="{644E76B2-2BED-4ED0-A3B1-87E534EB3D2B}" type="pres">
      <dgm:prSet presAssocID="{A2E48B5B-E31B-4DD0-83EB-E9E22E44F2B8}" presName="node" presStyleLbl="node1" presStyleIdx="1" presStyleCnt="3">
        <dgm:presLayoutVars>
          <dgm:bulletEnabled val="1"/>
        </dgm:presLayoutVars>
      </dgm:prSet>
      <dgm:spPr/>
    </dgm:pt>
    <dgm:pt modelId="{3C3154B9-DD21-4592-B1BE-64F876E6745B}" type="pres">
      <dgm:prSet presAssocID="{343DE902-6B6A-44F3-A900-AFE4D870E89F}" presName="sibTrans" presStyleLbl="sibTrans2D1" presStyleIdx="1" presStyleCnt="2"/>
      <dgm:spPr/>
    </dgm:pt>
    <dgm:pt modelId="{20B7C372-180E-481F-BE74-B34CCC2E59EF}" type="pres">
      <dgm:prSet presAssocID="{343DE902-6B6A-44F3-A900-AFE4D870E89F}" presName="connectorText" presStyleLbl="sibTrans2D1" presStyleIdx="1" presStyleCnt="2"/>
      <dgm:spPr/>
    </dgm:pt>
    <dgm:pt modelId="{CC81DC7C-6720-44B7-9FC1-8D1A4D76CEB4}" type="pres">
      <dgm:prSet presAssocID="{889D3251-C7C2-4717-B2DE-A0828A497E4B}" presName="node" presStyleLbl="node1" presStyleIdx="2" presStyleCnt="3">
        <dgm:presLayoutVars>
          <dgm:bulletEnabled val="1"/>
        </dgm:presLayoutVars>
      </dgm:prSet>
      <dgm:spPr/>
    </dgm:pt>
  </dgm:ptLst>
  <dgm:cxnLst>
    <dgm:cxn modelId="{11BD7C0F-E04D-432E-8C40-90F7DDD6737A}" srcId="{450F5DD7-C54E-455C-9968-503581EB7445}" destId="{A2E48B5B-E31B-4DD0-83EB-E9E22E44F2B8}" srcOrd="1" destOrd="0" parTransId="{DBF3AF63-B1DB-4316-BA1B-15399D6EAA85}" sibTransId="{343DE902-6B6A-44F3-A900-AFE4D870E89F}"/>
    <dgm:cxn modelId="{804A5061-0760-4DB0-8FFB-8094559A5D7D}" type="presOf" srcId="{343DE902-6B6A-44F3-A900-AFE4D870E89F}" destId="{3C3154B9-DD21-4592-B1BE-64F876E6745B}" srcOrd="0" destOrd="0" presId="urn:microsoft.com/office/officeart/2005/8/layout/process1"/>
    <dgm:cxn modelId="{F9ED2B55-2839-4292-9F6E-87A7008C6418}" type="presOf" srcId="{889D3251-C7C2-4717-B2DE-A0828A497E4B}" destId="{CC81DC7C-6720-44B7-9FC1-8D1A4D76CEB4}" srcOrd="0" destOrd="0" presId="urn:microsoft.com/office/officeart/2005/8/layout/process1"/>
    <dgm:cxn modelId="{0C683390-33D5-44DF-B66E-E7C15F23ABC1}" srcId="{450F5DD7-C54E-455C-9968-503581EB7445}" destId="{16A3B97B-CDCA-4FEE-BE9B-15317115E844}" srcOrd="0" destOrd="0" parTransId="{6E67ED8B-0094-44B6-A8D1-B100CCA13909}" sibTransId="{3DCB8AC1-AB1B-48C6-97C5-5FA82C84C984}"/>
    <dgm:cxn modelId="{7756179B-73DD-4F1D-B8D1-BA03A82F348A}" type="presOf" srcId="{16A3B97B-CDCA-4FEE-BE9B-15317115E844}" destId="{CC47810C-0335-4A85-88FD-86EC734FED49}" srcOrd="0" destOrd="0" presId="urn:microsoft.com/office/officeart/2005/8/layout/process1"/>
    <dgm:cxn modelId="{332680BB-F8D9-46E2-8990-7D5B61AAD2B9}" type="presOf" srcId="{450F5DD7-C54E-455C-9968-503581EB7445}" destId="{D8B7208F-9239-4BA0-9150-1B289DBE4E1E}" srcOrd="0" destOrd="0" presId="urn:microsoft.com/office/officeart/2005/8/layout/process1"/>
    <dgm:cxn modelId="{E9B601BF-C03F-4E93-833F-E50E508C9F08}" type="presOf" srcId="{3DCB8AC1-AB1B-48C6-97C5-5FA82C84C984}" destId="{044B7CE3-98ED-489A-BFCD-D6447AE2A9EB}" srcOrd="0" destOrd="0" presId="urn:microsoft.com/office/officeart/2005/8/layout/process1"/>
    <dgm:cxn modelId="{0FF45BCD-A9D0-4578-9548-E247C6B48DB9}" type="presOf" srcId="{3DCB8AC1-AB1B-48C6-97C5-5FA82C84C984}" destId="{712B379E-FC56-4E65-ADFE-5ACFE5C81A8A}" srcOrd="1" destOrd="0" presId="urn:microsoft.com/office/officeart/2005/8/layout/process1"/>
    <dgm:cxn modelId="{23B064CD-4582-4406-B990-8E03F6809822}" type="presOf" srcId="{A2E48B5B-E31B-4DD0-83EB-E9E22E44F2B8}" destId="{644E76B2-2BED-4ED0-A3B1-87E534EB3D2B}" srcOrd="0" destOrd="0" presId="urn:microsoft.com/office/officeart/2005/8/layout/process1"/>
    <dgm:cxn modelId="{E19128EE-E179-4F9C-9671-F7A61294CEEA}" srcId="{450F5DD7-C54E-455C-9968-503581EB7445}" destId="{889D3251-C7C2-4717-B2DE-A0828A497E4B}" srcOrd="2" destOrd="0" parTransId="{E840DB28-0099-4391-AF7C-896919962027}" sibTransId="{94D9CA32-6ADB-4E71-9132-404BDECF2C53}"/>
    <dgm:cxn modelId="{F3EDFEF7-562F-4CF5-91D4-A8E363FEDE2B}" type="presOf" srcId="{343DE902-6B6A-44F3-A900-AFE4D870E89F}" destId="{20B7C372-180E-481F-BE74-B34CCC2E59EF}" srcOrd="1" destOrd="0" presId="urn:microsoft.com/office/officeart/2005/8/layout/process1"/>
    <dgm:cxn modelId="{4FED5BBD-D154-47C9-B48B-1787681C29F9}" type="presParOf" srcId="{D8B7208F-9239-4BA0-9150-1B289DBE4E1E}" destId="{CC47810C-0335-4A85-88FD-86EC734FED49}" srcOrd="0" destOrd="0" presId="urn:microsoft.com/office/officeart/2005/8/layout/process1"/>
    <dgm:cxn modelId="{CB204B9E-7941-44A7-B11D-E343BE5D7183}" type="presParOf" srcId="{D8B7208F-9239-4BA0-9150-1B289DBE4E1E}" destId="{044B7CE3-98ED-489A-BFCD-D6447AE2A9EB}" srcOrd="1" destOrd="0" presId="urn:microsoft.com/office/officeart/2005/8/layout/process1"/>
    <dgm:cxn modelId="{D65D9C5E-7BE9-45D1-A71A-3A841096F3A7}" type="presParOf" srcId="{044B7CE3-98ED-489A-BFCD-D6447AE2A9EB}" destId="{712B379E-FC56-4E65-ADFE-5ACFE5C81A8A}" srcOrd="0" destOrd="0" presId="urn:microsoft.com/office/officeart/2005/8/layout/process1"/>
    <dgm:cxn modelId="{03806719-DF42-47F3-B4C9-584EB1CD7969}" type="presParOf" srcId="{D8B7208F-9239-4BA0-9150-1B289DBE4E1E}" destId="{644E76B2-2BED-4ED0-A3B1-87E534EB3D2B}" srcOrd="2" destOrd="0" presId="urn:microsoft.com/office/officeart/2005/8/layout/process1"/>
    <dgm:cxn modelId="{CEBC5AFD-6DF4-48F6-AA6F-D06C2F61DB32}" type="presParOf" srcId="{D8B7208F-9239-4BA0-9150-1B289DBE4E1E}" destId="{3C3154B9-DD21-4592-B1BE-64F876E6745B}" srcOrd="3" destOrd="0" presId="urn:microsoft.com/office/officeart/2005/8/layout/process1"/>
    <dgm:cxn modelId="{10329FFB-6C80-4E19-A14C-C70DFCB6FB0E}" type="presParOf" srcId="{3C3154B9-DD21-4592-B1BE-64F876E6745B}" destId="{20B7C372-180E-481F-BE74-B34CCC2E59EF}" srcOrd="0" destOrd="0" presId="urn:microsoft.com/office/officeart/2005/8/layout/process1"/>
    <dgm:cxn modelId="{19EEC433-8C2E-4324-8216-8127604450AC}" type="presParOf" srcId="{D8B7208F-9239-4BA0-9150-1B289DBE4E1E}" destId="{CC81DC7C-6720-44B7-9FC1-8D1A4D76CEB4}" srcOrd="4" destOrd="0" presId="urn:microsoft.com/office/officeart/2005/8/layout/process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50F5DD7-C54E-455C-9968-503581EB7445}" type="doc">
      <dgm:prSet loTypeId="urn:microsoft.com/office/officeart/2005/8/layout/process1" loCatId="process" qsTypeId="urn:microsoft.com/office/officeart/2005/8/quickstyle/simple1" qsCatId="simple" csTypeId="urn:microsoft.com/office/officeart/2005/8/colors/accent1_2" csCatId="accent1" phldr="1"/>
      <dgm:spPr/>
    </dgm:pt>
    <dgm:pt modelId="{16A3B97B-CDCA-4FEE-BE9B-15317115E844}">
      <dgm:prSet phldrT="[Text]" custT="1"/>
      <dgm:spPr/>
      <dgm:t>
        <a:bodyPr/>
        <a:lstStyle/>
        <a:p>
          <a:pPr algn="l"/>
          <a:r>
            <a:rPr lang="en-CA" sz="1100" b="1" i="0" dirty="0"/>
            <a:t>Request the Falcon9 Launch Wiki page from its URL</a:t>
          </a:r>
          <a:br>
            <a:rPr lang="en-CA" sz="1100" b="1" i="0" dirty="0"/>
          </a:br>
          <a:r>
            <a:rPr lang="en-CA" sz="1100" dirty="0"/>
            <a:t>Falcon9Wiki</a:t>
          </a:r>
          <a:r>
            <a:rPr lang="en-CA" sz="1100" b="1" dirty="0"/>
            <a:t>=</a:t>
          </a:r>
          <a:r>
            <a:rPr lang="en-CA" sz="1100" dirty="0" err="1"/>
            <a:t>requests</a:t>
          </a:r>
          <a:r>
            <a:rPr lang="en-CA" sz="1100" b="1" dirty="0" err="1"/>
            <a:t>.</a:t>
          </a:r>
          <a:r>
            <a:rPr lang="en-CA" sz="1100" dirty="0" err="1"/>
            <a:t>get</a:t>
          </a:r>
          <a:r>
            <a:rPr lang="en-CA" sz="1100" dirty="0"/>
            <a:t>(</a:t>
          </a:r>
          <a:r>
            <a:rPr lang="en-CA" sz="1100" dirty="0" err="1"/>
            <a:t>static_url</a:t>
          </a:r>
          <a:r>
            <a:rPr lang="en-CA" sz="1100" dirty="0"/>
            <a:t>)</a:t>
          </a:r>
          <a:endParaRPr lang="en-CA" sz="1100" b="1" i="0" dirty="0"/>
        </a:p>
      </dgm:t>
    </dgm:pt>
    <dgm:pt modelId="{6E67ED8B-0094-44B6-A8D1-B100CCA13909}" type="parTrans" cxnId="{0C683390-33D5-44DF-B66E-E7C15F23ABC1}">
      <dgm:prSet/>
      <dgm:spPr/>
      <dgm:t>
        <a:bodyPr/>
        <a:lstStyle/>
        <a:p>
          <a:endParaRPr lang="en-US"/>
        </a:p>
      </dgm:t>
    </dgm:pt>
    <dgm:pt modelId="{3DCB8AC1-AB1B-48C6-97C5-5FA82C84C984}" type="sibTrans" cxnId="{0C683390-33D5-44DF-B66E-E7C15F23ABC1}">
      <dgm:prSet/>
      <dgm:spPr/>
      <dgm:t>
        <a:bodyPr/>
        <a:lstStyle/>
        <a:p>
          <a:endParaRPr lang="en-US"/>
        </a:p>
      </dgm:t>
    </dgm:pt>
    <dgm:pt modelId="{A2E48B5B-E31B-4DD0-83EB-E9E22E44F2B8}">
      <dgm:prSet phldrT="[Text]" custT="1"/>
      <dgm:spPr/>
      <dgm:t>
        <a:bodyPr/>
        <a:lstStyle/>
        <a:p>
          <a:pPr algn="l"/>
          <a:r>
            <a:rPr lang="en-CA" sz="1100" b="1" dirty="0"/>
            <a:t>Use </a:t>
          </a:r>
          <a:r>
            <a:rPr lang="en-CA" sz="1100" b="1" dirty="0" err="1"/>
            <a:t>BeautifulSoup</a:t>
          </a:r>
          <a:r>
            <a:rPr lang="en-CA" sz="1100" b="1" dirty="0"/>
            <a:t> object to parse the result</a:t>
          </a:r>
        </a:p>
        <a:p>
          <a:pPr algn="l"/>
          <a:r>
            <a:rPr lang="en-CA" sz="1100" dirty="0"/>
            <a:t>Falcon9Wiki</a:t>
          </a:r>
          <a:r>
            <a:rPr lang="en-CA" sz="1100" b="1" dirty="0"/>
            <a:t>=</a:t>
          </a:r>
          <a:r>
            <a:rPr lang="en-CA" sz="1100" dirty="0" err="1"/>
            <a:t>requests</a:t>
          </a:r>
          <a:r>
            <a:rPr lang="en-CA" sz="1100" b="1" dirty="0" err="1"/>
            <a:t>.</a:t>
          </a:r>
          <a:r>
            <a:rPr lang="en-CA" sz="1100" dirty="0" err="1"/>
            <a:t>get</a:t>
          </a:r>
          <a:r>
            <a:rPr lang="en-CA" sz="1100" dirty="0"/>
            <a:t>(</a:t>
          </a:r>
          <a:r>
            <a:rPr lang="en-CA" sz="1100" dirty="0" err="1"/>
            <a:t>static_url</a:t>
          </a:r>
          <a:r>
            <a:rPr lang="en-CA" sz="1100" dirty="0"/>
            <a:t>)</a:t>
          </a:r>
          <a:endParaRPr lang="en-US" sz="1100" dirty="0"/>
        </a:p>
      </dgm:t>
    </dgm:pt>
    <dgm:pt modelId="{DBF3AF63-B1DB-4316-BA1B-15399D6EAA85}" type="parTrans" cxnId="{11BD7C0F-E04D-432E-8C40-90F7DDD6737A}">
      <dgm:prSet/>
      <dgm:spPr/>
      <dgm:t>
        <a:bodyPr/>
        <a:lstStyle/>
        <a:p>
          <a:endParaRPr lang="en-US"/>
        </a:p>
      </dgm:t>
    </dgm:pt>
    <dgm:pt modelId="{343DE902-6B6A-44F3-A900-AFE4D870E89F}" type="sibTrans" cxnId="{11BD7C0F-E04D-432E-8C40-90F7DDD6737A}">
      <dgm:prSet/>
      <dgm:spPr/>
      <dgm:t>
        <a:bodyPr/>
        <a:lstStyle/>
        <a:p>
          <a:endParaRPr lang="en-US"/>
        </a:p>
      </dgm:t>
    </dgm:pt>
    <dgm:pt modelId="{889D3251-C7C2-4717-B2DE-A0828A497E4B}">
      <dgm:prSet phldrT="[Text]" custT="1"/>
      <dgm:spPr/>
      <dgm:t>
        <a:bodyPr/>
        <a:lstStyle/>
        <a:p>
          <a:pPr algn="l"/>
          <a:r>
            <a:rPr lang="en-CA" sz="1100" b="1" i="0" dirty="0"/>
            <a:t>Extract all column/variable names from the HTML table header</a:t>
          </a:r>
        </a:p>
        <a:p>
          <a:pPr algn="l"/>
          <a:r>
            <a:rPr lang="en-CA" sz="1100" dirty="0" err="1"/>
            <a:t>html_tables</a:t>
          </a:r>
          <a:r>
            <a:rPr lang="en-CA" sz="1100" b="1" dirty="0"/>
            <a:t>=</a:t>
          </a:r>
          <a:r>
            <a:rPr lang="en-CA" sz="1100" dirty="0" err="1"/>
            <a:t>soup</a:t>
          </a:r>
          <a:r>
            <a:rPr lang="en-CA" sz="1100" b="1" dirty="0" err="1"/>
            <a:t>.</a:t>
          </a:r>
          <a:r>
            <a:rPr lang="en-CA" sz="1100" dirty="0" err="1"/>
            <a:t>find_all</a:t>
          </a:r>
          <a:r>
            <a:rPr lang="en-CA" sz="1100" dirty="0"/>
            <a:t>('table’)</a:t>
          </a:r>
        </a:p>
        <a:p>
          <a:pPr algn="l"/>
          <a:r>
            <a:rPr lang="en-CA" sz="1100" dirty="0" err="1"/>
            <a:t>first_launch_table</a:t>
          </a:r>
          <a:r>
            <a:rPr lang="en-CA" sz="1100" b="1" dirty="0"/>
            <a:t>=</a:t>
          </a:r>
          <a:r>
            <a:rPr lang="en-CA" sz="1100" dirty="0" err="1"/>
            <a:t>html_tables</a:t>
          </a:r>
          <a:r>
            <a:rPr lang="en-CA" sz="1100" dirty="0"/>
            <a:t>[2]</a:t>
          </a:r>
          <a:endParaRPr lang="en-US" sz="1100" dirty="0"/>
        </a:p>
      </dgm:t>
    </dgm:pt>
    <dgm:pt modelId="{E840DB28-0099-4391-AF7C-896919962027}" type="parTrans" cxnId="{E19128EE-E179-4F9C-9671-F7A61294CEEA}">
      <dgm:prSet/>
      <dgm:spPr/>
      <dgm:t>
        <a:bodyPr/>
        <a:lstStyle/>
        <a:p>
          <a:endParaRPr lang="en-US"/>
        </a:p>
      </dgm:t>
    </dgm:pt>
    <dgm:pt modelId="{94D9CA32-6ADB-4E71-9132-404BDECF2C53}" type="sibTrans" cxnId="{E19128EE-E179-4F9C-9671-F7A61294CEEA}">
      <dgm:prSet/>
      <dgm:spPr/>
      <dgm:t>
        <a:bodyPr/>
        <a:lstStyle/>
        <a:p>
          <a:endParaRPr lang="en-US"/>
        </a:p>
      </dgm:t>
    </dgm:pt>
    <dgm:pt modelId="{CAE26BAF-6A04-4E0D-97F1-93F197FE7338}">
      <dgm:prSet phldrT="[Text]" custT="1"/>
      <dgm:spPr/>
      <dgm:t>
        <a:bodyPr/>
        <a:lstStyle/>
        <a:p>
          <a:pPr algn="l"/>
          <a:r>
            <a:rPr lang="en-CA" sz="1100" b="1" dirty="0"/>
            <a:t>Extract each row into a dictionary and convert to </a:t>
          </a:r>
          <a:r>
            <a:rPr lang="en-CA" sz="1100" b="1" dirty="0" err="1"/>
            <a:t>dataframe</a:t>
          </a:r>
          <a:r>
            <a:rPr lang="en-CA" sz="1100" b="1" dirty="0"/>
            <a:t>:</a:t>
          </a:r>
          <a:br>
            <a:rPr lang="en-CA" sz="1100" dirty="0"/>
          </a:br>
          <a:r>
            <a:rPr lang="en-US" sz="1100" b="1" dirty="0" err="1"/>
            <a:t>for</a:t>
          </a:r>
          <a:r>
            <a:rPr lang="en-US" sz="1100" dirty="0" err="1"/>
            <a:t>rows</a:t>
          </a:r>
          <a:r>
            <a:rPr lang="en-US" sz="1100" b="1" dirty="0" err="1"/>
            <a:t>in</a:t>
          </a:r>
          <a:r>
            <a:rPr lang="en-US" sz="1100" dirty="0" err="1"/>
            <a:t>table</a:t>
          </a:r>
          <a:r>
            <a:rPr lang="en-US" sz="1100" b="1" dirty="0" err="1"/>
            <a:t>.</a:t>
          </a:r>
          <a:r>
            <a:rPr lang="en-US" sz="1100" dirty="0" err="1"/>
            <a:t>find_all</a:t>
          </a:r>
          <a:r>
            <a:rPr lang="en-US" sz="1100" dirty="0"/>
            <a:t>("tr"):…</a:t>
          </a:r>
          <a:br>
            <a:rPr lang="en-US" sz="1100" dirty="0"/>
          </a:br>
          <a:r>
            <a:rPr lang="en-CA" sz="1100" dirty="0" err="1"/>
            <a:t>df</a:t>
          </a:r>
          <a:r>
            <a:rPr lang="en-CA" sz="1100" b="1" dirty="0"/>
            <a:t>=</a:t>
          </a:r>
          <a:r>
            <a:rPr lang="en-CA" sz="1100" dirty="0" err="1"/>
            <a:t>pd</a:t>
          </a:r>
          <a:r>
            <a:rPr lang="en-CA" sz="1100" b="1" dirty="0" err="1"/>
            <a:t>.</a:t>
          </a:r>
          <a:r>
            <a:rPr lang="en-CA" sz="1100" dirty="0" err="1"/>
            <a:t>DataFrame</a:t>
          </a:r>
          <a:r>
            <a:rPr lang="en-CA" sz="1100" dirty="0"/>
            <a:t>(</a:t>
          </a:r>
          <a:r>
            <a:rPr lang="en-CA" sz="1100" dirty="0" err="1"/>
            <a:t>all_rows</a:t>
          </a:r>
          <a:r>
            <a:rPr lang="en-CA" sz="1100" dirty="0"/>
            <a:t>)</a:t>
          </a:r>
          <a:endParaRPr lang="en-US" sz="1100" dirty="0"/>
        </a:p>
      </dgm:t>
    </dgm:pt>
    <dgm:pt modelId="{972E7AA4-4A11-46C2-BB13-05AC02835312}" type="parTrans" cxnId="{B46BCA2D-2761-4F3E-B6D9-617DC93A1A99}">
      <dgm:prSet/>
      <dgm:spPr/>
      <dgm:t>
        <a:bodyPr/>
        <a:lstStyle/>
        <a:p>
          <a:endParaRPr lang="en-US"/>
        </a:p>
      </dgm:t>
    </dgm:pt>
    <dgm:pt modelId="{C0691711-ED90-4AB7-AD76-333FD2C977F9}" type="sibTrans" cxnId="{B46BCA2D-2761-4F3E-B6D9-617DC93A1A99}">
      <dgm:prSet/>
      <dgm:spPr/>
      <dgm:t>
        <a:bodyPr/>
        <a:lstStyle/>
        <a:p>
          <a:endParaRPr lang="en-US"/>
        </a:p>
      </dgm:t>
    </dgm:pt>
    <dgm:pt modelId="{D8B7208F-9239-4BA0-9150-1B289DBE4E1E}" type="pres">
      <dgm:prSet presAssocID="{450F5DD7-C54E-455C-9968-503581EB7445}" presName="Name0" presStyleCnt="0">
        <dgm:presLayoutVars>
          <dgm:dir/>
          <dgm:resizeHandles val="exact"/>
        </dgm:presLayoutVars>
      </dgm:prSet>
      <dgm:spPr/>
    </dgm:pt>
    <dgm:pt modelId="{CC47810C-0335-4A85-88FD-86EC734FED49}" type="pres">
      <dgm:prSet presAssocID="{16A3B97B-CDCA-4FEE-BE9B-15317115E844}" presName="node" presStyleLbl="node1" presStyleIdx="0" presStyleCnt="4">
        <dgm:presLayoutVars>
          <dgm:bulletEnabled val="1"/>
        </dgm:presLayoutVars>
      </dgm:prSet>
      <dgm:spPr/>
    </dgm:pt>
    <dgm:pt modelId="{044B7CE3-98ED-489A-BFCD-D6447AE2A9EB}" type="pres">
      <dgm:prSet presAssocID="{3DCB8AC1-AB1B-48C6-97C5-5FA82C84C984}" presName="sibTrans" presStyleLbl="sibTrans2D1" presStyleIdx="0" presStyleCnt="3"/>
      <dgm:spPr/>
    </dgm:pt>
    <dgm:pt modelId="{712B379E-FC56-4E65-ADFE-5ACFE5C81A8A}" type="pres">
      <dgm:prSet presAssocID="{3DCB8AC1-AB1B-48C6-97C5-5FA82C84C984}" presName="connectorText" presStyleLbl="sibTrans2D1" presStyleIdx="0" presStyleCnt="3"/>
      <dgm:spPr/>
    </dgm:pt>
    <dgm:pt modelId="{644E76B2-2BED-4ED0-A3B1-87E534EB3D2B}" type="pres">
      <dgm:prSet presAssocID="{A2E48B5B-E31B-4DD0-83EB-E9E22E44F2B8}" presName="node" presStyleLbl="node1" presStyleIdx="1" presStyleCnt="4">
        <dgm:presLayoutVars>
          <dgm:bulletEnabled val="1"/>
        </dgm:presLayoutVars>
      </dgm:prSet>
      <dgm:spPr/>
    </dgm:pt>
    <dgm:pt modelId="{3C3154B9-DD21-4592-B1BE-64F876E6745B}" type="pres">
      <dgm:prSet presAssocID="{343DE902-6B6A-44F3-A900-AFE4D870E89F}" presName="sibTrans" presStyleLbl="sibTrans2D1" presStyleIdx="1" presStyleCnt="3"/>
      <dgm:spPr/>
    </dgm:pt>
    <dgm:pt modelId="{20B7C372-180E-481F-BE74-B34CCC2E59EF}" type="pres">
      <dgm:prSet presAssocID="{343DE902-6B6A-44F3-A900-AFE4D870E89F}" presName="connectorText" presStyleLbl="sibTrans2D1" presStyleIdx="1" presStyleCnt="3"/>
      <dgm:spPr/>
    </dgm:pt>
    <dgm:pt modelId="{CC81DC7C-6720-44B7-9FC1-8D1A4D76CEB4}" type="pres">
      <dgm:prSet presAssocID="{889D3251-C7C2-4717-B2DE-A0828A497E4B}" presName="node" presStyleLbl="node1" presStyleIdx="2" presStyleCnt="4">
        <dgm:presLayoutVars>
          <dgm:bulletEnabled val="1"/>
        </dgm:presLayoutVars>
      </dgm:prSet>
      <dgm:spPr/>
    </dgm:pt>
    <dgm:pt modelId="{F0B6CEF2-84A4-43A7-B85D-0AE1120F96F3}" type="pres">
      <dgm:prSet presAssocID="{94D9CA32-6ADB-4E71-9132-404BDECF2C53}" presName="sibTrans" presStyleLbl="sibTrans2D1" presStyleIdx="2" presStyleCnt="3"/>
      <dgm:spPr/>
    </dgm:pt>
    <dgm:pt modelId="{A516D5F0-99C6-41A9-A516-CFD333C5A59B}" type="pres">
      <dgm:prSet presAssocID="{94D9CA32-6ADB-4E71-9132-404BDECF2C53}" presName="connectorText" presStyleLbl="sibTrans2D1" presStyleIdx="2" presStyleCnt="3"/>
      <dgm:spPr/>
    </dgm:pt>
    <dgm:pt modelId="{3A72EEEF-FF86-41EF-8031-B92B5A6717BA}" type="pres">
      <dgm:prSet presAssocID="{CAE26BAF-6A04-4E0D-97F1-93F197FE7338}" presName="node" presStyleLbl="node1" presStyleIdx="3" presStyleCnt="4">
        <dgm:presLayoutVars>
          <dgm:bulletEnabled val="1"/>
        </dgm:presLayoutVars>
      </dgm:prSet>
      <dgm:spPr/>
    </dgm:pt>
  </dgm:ptLst>
  <dgm:cxnLst>
    <dgm:cxn modelId="{11BD7C0F-E04D-432E-8C40-90F7DDD6737A}" srcId="{450F5DD7-C54E-455C-9968-503581EB7445}" destId="{A2E48B5B-E31B-4DD0-83EB-E9E22E44F2B8}" srcOrd="1" destOrd="0" parTransId="{DBF3AF63-B1DB-4316-BA1B-15399D6EAA85}" sibTransId="{343DE902-6B6A-44F3-A900-AFE4D870E89F}"/>
    <dgm:cxn modelId="{B46BCA2D-2761-4F3E-B6D9-617DC93A1A99}" srcId="{450F5DD7-C54E-455C-9968-503581EB7445}" destId="{CAE26BAF-6A04-4E0D-97F1-93F197FE7338}" srcOrd="3" destOrd="0" parTransId="{972E7AA4-4A11-46C2-BB13-05AC02835312}" sibTransId="{C0691711-ED90-4AB7-AD76-333FD2C977F9}"/>
    <dgm:cxn modelId="{804A5061-0760-4DB0-8FFB-8094559A5D7D}" type="presOf" srcId="{343DE902-6B6A-44F3-A900-AFE4D870E89F}" destId="{3C3154B9-DD21-4592-B1BE-64F876E6745B}" srcOrd="0" destOrd="0" presId="urn:microsoft.com/office/officeart/2005/8/layout/process1"/>
    <dgm:cxn modelId="{EB7FB354-7203-4281-B3EC-A2642DB220C0}" type="presOf" srcId="{94D9CA32-6ADB-4E71-9132-404BDECF2C53}" destId="{F0B6CEF2-84A4-43A7-B85D-0AE1120F96F3}" srcOrd="0" destOrd="0" presId="urn:microsoft.com/office/officeart/2005/8/layout/process1"/>
    <dgm:cxn modelId="{F9ED2B55-2839-4292-9F6E-87A7008C6418}" type="presOf" srcId="{889D3251-C7C2-4717-B2DE-A0828A497E4B}" destId="{CC81DC7C-6720-44B7-9FC1-8D1A4D76CEB4}" srcOrd="0" destOrd="0" presId="urn:microsoft.com/office/officeart/2005/8/layout/process1"/>
    <dgm:cxn modelId="{0C683390-33D5-44DF-B66E-E7C15F23ABC1}" srcId="{450F5DD7-C54E-455C-9968-503581EB7445}" destId="{16A3B97B-CDCA-4FEE-BE9B-15317115E844}" srcOrd="0" destOrd="0" parTransId="{6E67ED8B-0094-44B6-A8D1-B100CCA13909}" sibTransId="{3DCB8AC1-AB1B-48C6-97C5-5FA82C84C984}"/>
    <dgm:cxn modelId="{7756179B-73DD-4F1D-B8D1-BA03A82F348A}" type="presOf" srcId="{16A3B97B-CDCA-4FEE-BE9B-15317115E844}" destId="{CC47810C-0335-4A85-88FD-86EC734FED49}" srcOrd="0" destOrd="0" presId="urn:microsoft.com/office/officeart/2005/8/layout/process1"/>
    <dgm:cxn modelId="{98063CAB-FECE-4D17-9FCA-BCF012A9CA6F}" type="presOf" srcId="{CAE26BAF-6A04-4E0D-97F1-93F197FE7338}" destId="{3A72EEEF-FF86-41EF-8031-B92B5A6717BA}" srcOrd="0" destOrd="0" presId="urn:microsoft.com/office/officeart/2005/8/layout/process1"/>
    <dgm:cxn modelId="{DEA47AAB-4C8C-4741-97D1-1EA68AE024FF}" type="presOf" srcId="{94D9CA32-6ADB-4E71-9132-404BDECF2C53}" destId="{A516D5F0-99C6-41A9-A516-CFD333C5A59B}" srcOrd="1" destOrd="0" presId="urn:microsoft.com/office/officeart/2005/8/layout/process1"/>
    <dgm:cxn modelId="{332680BB-F8D9-46E2-8990-7D5B61AAD2B9}" type="presOf" srcId="{450F5DD7-C54E-455C-9968-503581EB7445}" destId="{D8B7208F-9239-4BA0-9150-1B289DBE4E1E}" srcOrd="0" destOrd="0" presId="urn:microsoft.com/office/officeart/2005/8/layout/process1"/>
    <dgm:cxn modelId="{E9B601BF-C03F-4E93-833F-E50E508C9F08}" type="presOf" srcId="{3DCB8AC1-AB1B-48C6-97C5-5FA82C84C984}" destId="{044B7CE3-98ED-489A-BFCD-D6447AE2A9EB}" srcOrd="0" destOrd="0" presId="urn:microsoft.com/office/officeart/2005/8/layout/process1"/>
    <dgm:cxn modelId="{0FF45BCD-A9D0-4578-9548-E247C6B48DB9}" type="presOf" srcId="{3DCB8AC1-AB1B-48C6-97C5-5FA82C84C984}" destId="{712B379E-FC56-4E65-ADFE-5ACFE5C81A8A}" srcOrd="1" destOrd="0" presId="urn:microsoft.com/office/officeart/2005/8/layout/process1"/>
    <dgm:cxn modelId="{23B064CD-4582-4406-B990-8E03F6809822}" type="presOf" srcId="{A2E48B5B-E31B-4DD0-83EB-E9E22E44F2B8}" destId="{644E76B2-2BED-4ED0-A3B1-87E534EB3D2B}" srcOrd="0" destOrd="0" presId="urn:microsoft.com/office/officeart/2005/8/layout/process1"/>
    <dgm:cxn modelId="{E19128EE-E179-4F9C-9671-F7A61294CEEA}" srcId="{450F5DD7-C54E-455C-9968-503581EB7445}" destId="{889D3251-C7C2-4717-B2DE-A0828A497E4B}" srcOrd="2" destOrd="0" parTransId="{E840DB28-0099-4391-AF7C-896919962027}" sibTransId="{94D9CA32-6ADB-4E71-9132-404BDECF2C53}"/>
    <dgm:cxn modelId="{F3EDFEF7-562F-4CF5-91D4-A8E363FEDE2B}" type="presOf" srcId="{343DE902-6B6A-44F3-A900-AFE4D870E89F}" destId="{20B7C372-180E-481F-BE74-B34CCC2E59EF}" srcOrd="1" destOrd="0" presId="urn:microsoft.com/office/officeart/2005/8/layout/process1"/>
    <dgm:cxn modelId="{4FED5BBD-D154-47C9-B48B-1787681C29F9}" type="presParOf" srcId="{D8B7208F-9239-4BA0-9150-1B289DBE4E1E}" destId="{CC47810C-0335-4A85-88FD-86EC734FED49}" srcOrd="0" destOrd="0" presId="urn:microsoft.com/office/officeart/2005/8/layout/process1"/>
    <dgm:cxn modelId="{CB204B9E-7941-44A7-B11D-E343BE5D7183}" type="presParOf" srcId="{D8B7208F-9239-4BA0-9150-1B289DBE4E1E}" destId="{044B7CE3-98ED-489A-BFCD-D6447AE2A9EB}" srcOrd="1" destOrd="0" presId="urn:microsoft.com/office/officeart/2005/8/layout/process1"/>
    <dgm:cxn modelId="{D65D9C5E-7BE9-45D1-A71A-3A841096F3A7}" type="presParOf" srcId="{044B7CE3-98ED-489A-BFCD-D6447AE2A9EB}" destId="{712B379E-FC56-4E65-ADFE-5ACFE5C81A8A}" srcOrd="0" destOrd="0" presId="urn:microsoft.com/office/officeart/2005/8/layout/process1"/>
    <dgm:cxn modelId="{03806719-DF42-47F3-B4C9-584EB1CD7969}" type="presParOf" srcId="{D8B7208F-9239-4BA0-9150-1B289DBE4E1E}" destId="{644E76B2-2BED-4ED0-A3B1-87E534EB3D2B}" srcOrd="2" destOrd="0" presId="urn:microsoft.com/office/officeart/2005/8/layout/process1"/>
    <dgm:cxn modelId="{CEBC5AFD-6DF4-48F6-AA6F-D06C2F61DB32}" type="presParOf" srcId="{D8B7208F-9239-4BA0-9150-1B289DBE4E1E}" destId="{3C3154B9-DD21-4592-B1BE-64F876E6745B}" srcOrd="3" destOrd="0" presId="urn:microsoft.com/office/officeart/2005/8/layout/process1"/>
    <dgm:cxn modelId="{10329FFB-6C80-4E19-A14C-C70DFCB6FB0E}" type="presParOf" srcId="{3C3154B9-DD21-4592-B1BE-64F876E6745B}" destId="{20B7C372-180E-481F-BE74-B34CCC2E59EF}" srcOrd="0" destOrd="0" presId="urn:microsoft.com/office/officeart/2005/8/layout/process1"/>
    <dgm:cxn modelId="{19EEC433-8C2E-4324-8216-8127604450AC}" type="presParOf" srcId="{D8B7208F-9239-4BA0-9150-1B289DBE4E1E}" destId="{CC81DC7C-6720-44B7-9FC1-8D1A4D76CEB4}" srcOrd="4" destOrd="0" presId="urn:microsoft.com/office/officeart/2005/8/layout/process1"/>
    <dgm:cxn modelId="{B0D12AF2-76B9-4A9F-AA4D-F661E544BE45}" type="presParOf" srcId="{D8B7208F-9239-4BA0-9150-1B289DBE4E1E}" destId="{F0B6CEF2-84A4-43A7-B85D-0AE1120F96F3}" srcOrd="5" destOrd="0" presId="urn:microsoft.com/office/officeart/2005/8/layout/process1"/>
    <dgm:cxn modelId="{46B921D7-3170-4398-B9B2-EA94CB6CCB85}" type="presParOf" srcId="{F0B6CEF2-84A4-43A7-B85D-0AE1120F96F3}" destId="{A516D5F0-99C6-41A9-A516-CFD333C5A59B}" srcOrd="0" destOrd="0" presId="urn:microsoft.com/office/officeart/2005/8/layout/process1"/>
    <dgm:cxn modelId="{10EF20FB-CF03-4D53-A1AF-B9200B8AC000}" type="presParOf" srcId="{D8B7208F-9239-4BA0-9150-1B289DBE4E1E}" destId="{3A72EEEF-FF86-41EF-8031-B92B5A6717BA}" srcOrd="6" destOrd="0" presId="urn:microsoft.com/office/officeart/2005/8/layout/process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50F5DD7-C54E-455C-9968-503581EB7445}" type="doc">
      <dgm:prSet loTypeId="urn:microsoft.com/office/officeart/2005/8/layout/process1" loCatId="process" qsTypeId="urn:microsoft.com/office/officeart/2005/8/quickstyle/simple1" qsCatId="simple" csTypeId="urn:microsoft.com/office/officeart/2005/8/colors/accent1_2" csCatId="accent1" phldr="1"/>
      <dgm:spPr/>
    </dgm:pt>
    <dgm:pt modelId="{16A3B97B-CDCA-4FEE-BE9B-15317115E844}">
      <dgm:prSet phldrT="[Text]" custT="1"/>
      <dgm:spPr/>
      <dgm:t>
        <a:bodyPr/>
        <a:lstStyle/>
        <a:p>
          <a:pPr algn="l"/>
          <a:r>
            <a:rPr lang="en-CA" sz="1100" b="1" i="0" dirty="0"/>
            <a:t>Calculate the number of launches on each site</a:t>
          </a:r>
          <a:br>
            <a:rPr lang="en-CA" sz="1100" b="1" i="0" dirty="0"/>
          </a:br>
          <a:r>
            <a:rPr lang="en-CA" sz="1100" dirty="0" err="1"/>
            <a:t>NumOfLaunchesOfEachSite</a:t>
          </a:r>
          <a:r>
            <a:rPr lang="en-CA" sz="1100" b="1" dirty="0"/>
            <a:t>=</a:t>
          </a:r>
          <a:r>
            <a:rPr lang="en-CA" sz="1100" dirty="0" err="1"/>
            <a:t>df</a:t>
          </a:r>
          <a:r>
            <a:rPr lang="en-CA" sz="1100" dirty="0"/>
            <a:t>['</a:t>
          </a:r>
          <a:r>
            <a:rPr lang="en-CA" sz="1100" dirty="0" err="1"/>
            <a:t>LaunchSite</a:t>
          </a:r>
          <a:r>
            <a:rPr lang="en-CA" sz="1100" dirty="0"/>
            <a:t>']</a:t>
          </a:r>
          <a:r>
            <a:rPr lang="en-CA" sz="1100" b="1" dirty="0"/>
            <a:t>.</a:t>
          </a:r>
          <a:r>
            <a:rPr lang="en-CA" sz="1100" dirty="0" err="1"/>
            <a:t>value_counts</a:t>
          </a:r>
          <a:r>
            <a:rPr lang="en-CA" sz="1100" dirty="0"/>
            <a:t>()</a:t>
          </a:r>
          <a:endParaRPr lang="en-CA" sz="1100" b="1" i="0" dirty="0"/>
        </a:p>
      </dgm:t>
    </dgm:pt>
    <dgm:pt modelId="{6E67ED8B-0094-44B6-A8D1-B100CCA13909}" type="parTrans" cxnId="{0C683390-33D5-44DF-B66E-E7C15F23ABC1}">
      <dgm:prSet/>
      <dgm:spPr/>
      <dgm:t>
        <a:bodyPr/>
        <a:lstStyle/>
        <a:p>
          <a:endParaRPr lang="en-US"/>
        </a:p>
      </dgm:t>
    </dgm:pt>
    <dgm:pt modelId="{3DCB8AC1-AB1B-48C6-97C5-5FA82C84C984}" type="sibTrans" cxnId="{0C683390-33D5-44DF-B66E-E7C15F23ABC1}">
      <dgm:prSet/>
      <dgm:spPr/>
      <dgm:t>
        <a:bodyPr/>
        <a:lstStyle/>
        <a:p>
          <a:endParaRPr lang="en-US"/>
        </a:p>
      </dgm:t>
    </dgm:pt>
    <dgm:pt modelId="{A2E48B5B-E31B-4DD0-83EB-E9E22E44F2B8}">
      <dgm:prSet phldrT="[Text]" custT="1"/>
      <dgm:spPr/>
      <dgm:t>
        <a:bodyPr/>
        <a:lstStyle/>
        <a:p>
          <a:pPr algn="l"/>
          <a:r>
            <a:rPr lang="en-CA" sz="1100" b="1" i="0" dirty="0"/>
            <a:t>Calculate the number and occurrence of each orbit</a:t>
          </a:r>
          <a:br>
            <a:rPr lang="en-CA" sz="1100" b="1" i="0" dirty="0"/>
          </a:br>
          <a:r>
            <a:rPr lang="en-US" sz="1100" dirty="0" err="1"/>
            <a:t>NumofOccurenceOfOrbit</a:t>
          </a:r>
          <a:r>
            <a:rPr lang="en-US" sz="1100" b="1" dirty="0"/>
            <a:t>=</a:t>
          </a:r>
          <a:r>
            <a:rPr lang="en-US" sz="1100" dirty="0" err="1"/>
            <a:t>df</a:t>
          </a:r>
          <a:r>
            <a:rPr lang="en-US" sz="1100" dirty="0"/>
            <a:t>['Orbit']</a:t>
          </a:r>
          <a:r>
            <a:rPr lang="en-US" sz="1100" b="1" dirty="0"/>
            <a:t>.</a:t>
          </a:r>
          <a:r>
            <a:rPr lang="en-US" sz="1100" dirty="0" err="1"/>
            <a:t>value_counts</a:t>
          </a:r>
          <a:r>
            <a:rPr lang="en-US" sz="1100" dirty="0"/>
            <a:t>()</a:t>
          </a:r>
        </a:p>
      </dgm:t>
    </dgm:pt>
    <dgm:pt modelId="{DBF3AF63-B1DB-4316-BA1B-15399D6EAA85}" type="parTrans" cxnId="{11BD7C0F-E04D-432E-8C40-90F7DDD6737A}">
      <dgm:prSet/>
      <dgm:spPr/>
      <dgm:t>
        <a:bodyPr/>
        <a:lstStyle/>
        <a:p>
          <a:endParaRPr lang="en-US"/>
        </a:p>
      </dgm:t>
    </dgm:pt>
    <dgm:pt modelId="{343DE902-6B6A-44F3-A900-AFE4D870E89F}" type="sibTrans" cxnId="{11BD7C0F-E04D-432E-8C40-90F7DDD6737A}">
      <dgm:prSet/>
      <dgm:spPr/>
      <dgm:t>
        <a:bodyPr/>
        <a:lstStyle/>
        <a:p>
          <a:endParaRPr lang="en-US"/>
        </a:p>
      </dgm:t>
    </dgm:pt>
    <dgm:pt modelId="{CAE26BAF-6A04-4E0D-97F1-93F197FE7338}">
      <dgm:prSet phldrT="[Text]" custT="1"/>
      <dgm:spPr/>
      <dgm:t>
        <a:bodyPr/>
        <a:lstStyle/>
        <a:p>
          <a:pPr algn="l"/>
          <a:r>
            <a:rPr lang="en-CA" sz="1100" b="1" i="0" dirty="0"/>
            <a:t>Calculate the number and </a:t>
          </a:r>
          <a:r>
            <a:rPr lang="en-CA" sz="1100" b="1" i="0" dirty="0" err="1"/>
            <a:t>occurence</a:t>
          </a:r>
          <a:r>
            <a:rPr lang="en-CA" sz="1100" b="1" i="0" dirty="0"/>
            <a:t> of mission outcome of the orbits</a:t>
          </a:r>
          <a:br>
            <a:rPr lang="en-CA" sz="1100" b="1" i="0" dirty="0"/>
          </a:br>
          <a:r>
            <a:rPr lang="en-CA" sz="1100" dirty="0" err="1"/>
            <a:t>landing_outcomes</a:t>
          </a:r>
          <a:r>
            <a:rPr lang="en-CA" sz="1100" b="1" dirty="0"/>
            <a:t>=</a:t>
          </a:r>
          <a:r>
            <a:rPr lang="en-CA" sz="1100" dirty="0" err="1"/>
            <a:t>df</a:t>
          </a:r>
          <a:r>
            <a:rPr lang="en-CA" sz="1100" dirty="0"/>
            <a:t>['Outcome']</a:t>
          </a:r>
          <a:r>
            <a:rPr lang="en-CA" sz="1100" b="1" dirty="0"/>
            <a:t>.</a:t>
          </a:r>
          <a:r>
            <a:rPr lang="en-CA" sz="1100" dirty="0" err="1"/>
            <a:t>value_counts</a:t>
          </a:r>
          <a:r>
            <a:rPr lang="en-CA" sz="1100" dirty="0"/>
            <a:t>()</a:t>
          </a:r>
          <a:endParaRPr lang="en-US" sz="1100" dirty="0"/>
        </a:p>
      </dgm:t>
    </dgm:pt>
    <dgm:pt modelId="{972E7AA4-4A11-46C2-BB13-05AC02835312}" type="parTrans" cxnId="{B46BCA2D-2761-4F3E-B6D9-617DC93A1A99}">
      <dgm:prSet/>
      <dgm:spPr/>
      <dgm:t>
        <a:bodyPr/>
        <a:lstStyle/>
        <a:p>
          <a:endParaRPr lang="en-US"/>
        </a:p>
      </dgm:t>
    </dgm:pt>
    <dgm:pt modelId="{C0691711-ED90-4AB7-AD76-333FD2C977F9}" type="sibTrans" cxnId="{B46BCA2D-2761-4F3E-B6D9-617DC93A1A99}">
      <dgm:prSet/>
      <dgm:spPr/>
      <dgm:t>
        <a:bodyPr/>
        <a:lstStyle/>
        <a:p>
          <a:endParaRPr lang="en-US"/>
        </a:p>
      </dgm:t>
    </dgm:pt>
    <dgm:pt modelId="{36AFB1D8-B10B-47A7-9161-9A9621546C93}">
      <dgm:prSet phldrT="[Text]" custT="1"/>
      <dgm:spPr/>
      <dgm:t>
        <a:bodyPr/>
        <a:lstStyle/>
        <a:p>
          <a:pPr algn="l"/>
          <a:r>
            <a:rPr lang="en-CA" sz="1100" b="1" i="0" dirty="0"/>
            <a:t>create a set of outcomes where the second stage did not land successfully</a:t>
          </a:r>
          <a:br>
            <a:rPr lang="en-CA" sz="1100" b="1" i="0" dirty="0"/>
          </a:br>
          <a:r>
            <a:rPr lang="en-US" sz="1100" b="1" dirty="0" err="1"/>
            <a:t>for</a:t>
          </a:r>
          <a:r>
            <a:rPr lang="en-US" sz="1100" dirty="0" err="1"/>
            <a:t>i,outcome</a:t>
          </a:r>
          <a:r>
            <a:rPr lang="en-US" sz="1100" b="1" dirty="0" err="1"/>
            <a:t>in</a:t>
          </a:r>
          <a:r>
            <a:rPr lang="en-US" sz="1100" dirty="0" err="1"/>
            <a:t>enumerate</a:t>
          </a:r>
          <a:r>
            <a:rPr lang="en-US" sz="1100" dirty="0"/>
            <a:t>(</a:t>
          </a:r>
          <a:r>
            <a:rPr lang="en-US" sz="1100" dirty="0" err="1"/>
            <a:t>landing_outcomes</a:t>
          </a:r>
          <a:r>
            <a:rPr lang="en-US" sz="1100" b="1" dirty="0" err="1"/>
            <a:t>.</a:t>
          </a:r>
          <a:r>
            <a:rPr lang="en-US" sz="1100" dirty="0" err="1"/>
            <a:t>keys</a:t>
          </a:r>
          <a:r>
            <a:rPr lang="en-US" sz="1100" dirty="0"/>
            <a:t>()):print(</a:t>
          </a:r>
          <a:r>
            <a:rPr lang="en-US" sz="1100" dirty="0" err="1"/>
            <a:t>i,outcome</a:t>
          </a:r>
          <a:r>
            <a:rPr lang="en-US" sz="1100" dirty="0"/>
            <a:t>)</a:t>
          </a:r>
          <a:br>
            <a:rPr lang="en-US" sz="1100" dirty="0"/>
          </a:br>
          <a:r>
            <a:rPr lang="en-CA" sz="1100" dirty="0" err="1"/>
            <a:t>bad_outcomes</a:t>
          </a:r>
          <a:r>
            <a:rPr lang="en-CA" sz="1100" b="1" dirty="0"/>
            <a:t>=</a:t>
          </a:r>
          <a:r>
            <a:rPr lang="en-CA" sz="1100" dirty="0"/>
            <a:t>set(</a:t>
          </a:r>
          <a:r>
            <a:rPr lang="en-CA" sz="1100" dirty="0" err="1"/>
            <a:t>landing_outcomes</a:t>
          </a:r>
          <a:r>
            <a:rPr lang="en-CA" sz="1100" b="1" dirty="0" err="1"/>
            <a:t>.</a:t>
          </a:r>
          <a:r>
            <a:rPr lang="en-CA" sz="1100" dirty="0" err="1"/>
            <a:t>keys</a:t>
          </a:r>
          <a:r>
            <a:rPr lang="en-CA" sz="1100" dirty="0"/>
            <a:t>()[[1,3,5,6,7]])</a:t>
          </a:r>
          <a:endParaRPr lang="en-US" sz="1100" dirty="0"/>
        </a:p>
      </dgm:t>
    </dgm:pt>
    <dgm:pt modelId="{434D3963-375F-47F0-A607-0475EF6656B9}" type="parTrans" cxnId="{660DDEEF-C17C-4927-A1EA-5B81B79C7F07}">
      <dgm:prSet/>
      <dgm:spPr/>
      <dgm:t>
        <a:bodyPr/>
        <a:lstStyle/>
        <a:p>
          <a:endParaRPr lang="en-US"/>
        </a:p>
      </dgm:t>
    </dgm:pt>
    <dgm:pt modelId="{26CB142A-DE28-46C2-9CB9-2799FE174DCF}" type="sibTrans" cxnId="{660DDEEF-C17C-4927-A1EA-5B81B79C7F07}">
      <dgm:prSet/>
      <dgm:spPr/>
      <dgm:t>
        <a:bodyPr/>
        <a:lstStyle/>
        <a:p>
          <a:endParaRPr lang="en-US"/>
        </a:p>
      </dgm:t>
    </dgm:pt>
    <dgm:pt modelId="{797E6A30-57E5-4143-A0A3-CD0014A7842E}">
      <dgm:prSet phldrT="[Text]" custT="1"/>
      <dgm:spPr/>
      <dgm:t>
        <a:bodyPr/>
        <a:lstStyle/>
        <a:p>
          <a:pPr algn="l"/>
          <a:r>
            <a:rPr lang="en-CA" sz="1100" b="1" i="0" dirty="0"/>
            <a:t>Create a landing outcome label from Outcome column</a:t>
          </a:r>
          <a:br>
            <a:rPr lang="en-CA" sz="1100" b="1" i="0" dirty="0"/>
          </a:br>
          <a:r>
            <a:rPr lang="en-CA" sz="1100" b="1" i="0" dirty="0" err="1"/>
            <a:t>l</a:t>
          </a:r>
          <a:r>
            <a:rPr lang="en-CA" sz="1100" dirty="0" err="1"/>
            <a:t>anding_class</a:t>
          </a:r>
          <a:r>
            <a:rPr lang="en-CA" sz="1100" b="1" dirty="0"/>
            <a:t>=</a:t>
          </a:r>
          <a:r>
            <a:rPr lang="en-CA" sz="1100" dirty="0" err="1"/>
            <a:t>df</a:t>
          </a:r>
          <a:r>
            <a:rPr lang="en-CA" sz="1100" dirty="0"/>
            <a:t>['Outcome']</a:t>
          </a:r>
          <a:r>
            <a:rPr lang="en-CA" sz="1100" b="1" dirty="0"/>
            <a:t>.</a:t>
          </a:r>
          <a:r>
            <a:rPr lang="en-CA" sz="1100" dirty="0" err="1"/>
            <a:t>to_list</a:t>
          </a:r>
          <a:r>
            <a:rPr lang="en-CA" sz="1100" dirty="0"/>
            <a:t>()</a:t>
          </a:r>
        </a:p>
        <a:p>
          <a:pPr algn="l"/>
          <a:r>
            <a:rPr lang="en-US" sz="1100" dirty="0" err="1"/>
            <a:t>df</a:t>
          </a:r>
          <a:r>
            <a:rPr lang="en-US" sz="1100" dirty="0"/>
            <a:t>['Class']</a:t>
          </a:r>
          <a:r>
            <a:rPr lang="en-US" sz="1100" b="1" dirty="0"/>
            <a:t>=</a:t>
          </a:r>
          <a:r>
            <a:rPr lang="en-US" sz="1100" dirty="0" err="1"/>
            <a:t>landing_class</a:t>
          </a:r>
          <a:endParaRPr lang="en-US" sz="1100" dirty="0"/>
        </a:p>
      </dgm:t>
    </dgm:pt>
    <dgm:pt modelId="{A76D3254-ADA6-496D-B456-B5A8DF83D915}" type="parTrans" cxnId="{40FF7AF5-0A7E-4C81-B83E-ABBF22170531}">
      <dgm:prSet/>
      <dgm:spPr/>
      <dgm:t>
        <a:bodyPr/>
        <a:lstStyle/>
        <a:p>
          <a:endParaRPr lang="en-US"/>
        </a:p>
      </dgm:t>
    </dgm:pt>
    <dgm:pt modelId="{B4A47EEA-4A74-4692-8B56-8F06FA0369DE}" type="sibTrans" cxnId="{40FF7AF5-0A7E-4C81-B83E-ABBF22170531}">
      <dgm:prSet/>
      <dgm:spPr/>
      <dgm:t>
        <a:bodyPr/>
        <a:lstStyle/>
        <a:p>
          <a:endParaRPr lang="en-US"/>
        </a:p>
      </dgm:t>
    </dgm:pt>
    <dgm:pt modelId="{D8B7208F-9239-4BA0-9150-1B289DBE4E1E}" type="pres">
      <dgm:prSet presAssocID="{450F5DD7-C54E-455C-9968-503581EB7445}" presName="Name0" presStyleCnt="0">
        <dgm:presLayoutVars>
          <dgm:dir/>
          <dgm:resizeHandles val="exact"/>
        </dgm:presLayoutVars>
      </dgm:prSet>
      <dgm:spPr/>
    </dgm:pt>
    <dgm:pt modelId="{CC47810C-0335-4A85-88FD-86EC734FED49}" type="pres">
      <dgm:prSet presAssocID="{16A3B97B-CDCA-4FEE-BE9B-15317115E844}" presName="node" presStyleLbl="node1" presStyleIdx="0" presStyleCnt="5">
        <dgm:presLayoutVars>
          <dgm:bulletEnabled val="1"/>
        </dgm:presLayoutVars>
      </dgm:prSet>
      <dgm:spPr/>
    </dgm:pt>
    <dgm:pt modelId="{044B7CE3-98ED-489A-BFCD-D6447AE2A9EB}" type="pres">
      <dgm:prSet presAssocID="{3DCB8AC1-AB1B-48C6-97C5-5FA82C84C984}" presName="sibTrans" presStyleLbl="sibTrans2D1" presStyleIdx="0" presStyleCnt="4"/>
      <dgm:spPr/>
    </dgm:pt>
    <dgm:pt modelId="{712B379E-FC56-4E65-ADFE-5ACFE5C81A8A}" type="pres">
      <dgm:prSet presAssocID="{3DCB8AC1-AB1B-48C6-97C5-5FA82C84C984}" presName="connectorText" presStyleLbl="sibTrans2D1" presStyleIdx="0" presStyleCnt="4"/>
      <dgm:spPr/>
    </dgm:pt>
    <dgm:pt modelId="{644E76B2-2BED-4ED0-A3B1-87E534EB3D2B}" type="pres">
      <dgm:prSet presAssocID="{A2E48B5B-E31B-4DD0-83EB-E9E22E44F2B8}" presName="node" presStyleLbl="node1" presStyleIdx="1" presStyleCnt="5">
        <dgm:presLayoutVars>
          <dgm:bulletEnabled val="1"/>
        </dgm:presLayoutVars>
      </dgm:prSet>
      <dgm:spPr/>
    </dgm:pt>
    <dgm:pt modelId="{3C3154B9-DD21-4592-B1BE-64F876E6745B}" type="pres">
      <dgm:prSet presAssocID="{343DE902-6B6A-44F3-A900-AFE4D870E89F}" presName="sibTrans" presStyleLbl="sibTrans2D1" presStyleIdx="1" presStyleCnt="4"/>
      <dgm:spPr/>
    </dgm:pt>
    <dgm:pt modelId="{20B7C372-180E-481F-BE74-B34CCC2E59EF}" type="pres">
      <dgm:prSet presAssocID="{343DE902-6B6A-44F3-A900-AFE4D870E89F}" presName="connectorText" presStyleLbl="sibTrans2D1" presStyleIdx="1" presStyleCnt="4"/>
      <dgm:spPr/>
    </dgm:pt>
    <dgm:pt modelId="{3A72EEEF-FF86-41EF-8031-B92B5A6717BA}" type="pres">
      <dgm:prSet presAssocID="{CAE26BAF-6A04-4E0D-97F1-93F197FE7338}" presName="node" presStyleLbl="node1" presStyleIdx="2" presStyleCnt="5">
        <dgm:presLayoutVars>
          <dgm:bulletEnabled val="1"/>
        </dgm:presLayoutVars>
      </dgm:prSet>
      <dgm:spPr/>
    </dgm:pt>
    <dgm:pt modelId="{C40E337C-E883-49EF-88FB-44DEBDF701E1}" type="pres">
      <dgm:prSet presAssocID="{C0691711-ED90-4AB7-AD76-333FD2C977F9}" presName="sibTrans" presStyleLbl="sibTrans2D1" presStyleIdx="2" presStyleCnt="4"/>
      <dgm:spPr/>
    </dgm:pt>
    <dgm:pt modelId="{ED030EE2-A0E4-4FBA-B2B3-B01A6C5224BA}" type="pres">
      <dgm:prSet presAssocID="{C0691711-ED90-4AB7-AD76-333FD2C977F9}" presName="connectorText" presStyleLbl="sibTrans2D1" presStyleIdx="2" presStyleCnt="4"/>
      <dgm:spPr/>
    </dgm:pt>
    <dgm:pt modelId="{E64A6ECB-F6E1-45DD-9688-0424B73BA681}" type="pres">
      <dgm:prSet presAssocID="{36AFB1D8-B10B-47A7-9161-9A9621546C93}" presName="node" presStyleLbl="node1" presStyleIdx="3" presStyleCnt="5" custScaleY="103478">
        <dgm:presLayoutVars>
          <dgm:bulletEnabled val="1"/>
        </dgm:presLayoutVars>
      </dgm:prSet>
      <dgm:spPr/>
    </dgm:pt>
    <dgm:pt modelId="{332B7197-2956-445E-B2B9-7BBDBFC23AC1}" type="pres">
      <dgm:prSet presAssocID="{26CB142A-DE28-46C2-9CB9-2799FE174DCF}" presName="sibTrans" presStyleLbl="sibTrans2D1" presStyleIdx="3" presStyleCnt="4"/>
      <dgm:spPr/>
    </dgm:pt>
    <dgm:pt modelId="{F9FD8284-F56D-46D4-ACBC-BA0672193067}" type="pres">
      <dgm:prSet presAssocID="{26CB142A-DE28-46C2-9CB9-2799FE174DCF}" presName="connectorText" presStyleLbl="sibTrans2D1" presStyleIdx="3" presStyleCnt="4"/>
      <dgm:spPr/>
    </dgm:pt>
    <dgm:pt modelId="{23B79E3D-7624-4E5D-A594-4FC94404D78E}" type="pres">
      <dgm:prSet presAssocID="{797E6A30-57E5-4143-A0A3-CD0014A7842E}" presName="node" presStyleLbl="node1" presStyleIdx="4" presStyleCnt="5">
        <dgm:presLayoutVars>
          <dgm:bulletEnabled val="1"/>
        </dgm:presLayoutVars>
      </dgm:prSet>
      <dgm:spPr/>
    </dgm:pt>
  </dgm:ptLst>
  <dgm:cxnLst>
    <dgm:cxn modelId="{11BD7C0F-E04D-432E-8C40-90F7DDD6737A}" srcId="{450F5DD7-C54E-455C-9968-503581EB7445}" destId="{A2E48B5B-E31B-4DD0-83EB-E9E22E44F2B8}" srcOrd="1" destOrd="0" parTransId="{DBF3AF63-B1DB-4316-BA1B-15399D6EAA85}" sibTransId="{343DE902-6B6A-44F3-A900-AFE4D870E89F}"/>
    <dgm:cxn modelId="{E0F7C727-446F-489D-AA38-6BFEC2DB4403}" type="presOf" srcId="{C0691711-ED90-4AB7-AD76-333FD2C977F9}" destId="{C40E337C-E883-49EF-88FB-44DEBDF701E1}" srcOrd="0" destOrd="0" presId="urn:microsoft.com/office/officeart/2005/8/layout/process1"/>
    <dgm:cxn modelId="{B46BCA2D-2761-4F3E-B6D9-617DC93A1A99}" srcId="{450F5DD7-C54E-455C-9968-503581EB7445}" destId="{CAE26BAF-6A04-4E0D-97F1-93F197FE7338}" srcOrd="2" destOrd="0" parTransId="{972E7AA4-4A11-46C2-BB13-05AC02835312}" sibTransId="{C0691711-ED90-4AB7-AD76-333FD2C977F9}"/>
    <dgm:cxn modelId="{30AF6636-8F0B-48FD-8596-8064911FD127}" type="presOf" srcId="{797E6A30-57E5-4143-A0A3-CD0014A7842E}" destId="{23B79E3D-7624-4E5D-A594-4FC94404D78E}" srcOrd="0" destOrd="0" presId="urn:microsoft.com/office/officeart/2005/8/layout/process1"/>
    <dgm:cxn modelId="{804A5061-0760-4DB0-8FFB-8094559A5D7D}" type="presOf" srcId="{343DE902-6B6A-44F3-A900-AFE4D870E89F}" destId="{3C3154B9-DD21-4592-B1BE-64F876E6745B}" srcOrd="0" destOrd="0" presId="urn:microsoft.com/office/officeart/2005/8/layout/process1"/>
    <dgm:cxn modelId="{1B2B1C59-D305-4830-812F-E1CEA22A2BCE}" type="presOf" srcId="{26CB142A-DE28-46C2-9CB9-2799FE174DCF}" destId="{F9FD8284-F56D-46D4-ACBC-BA0672193067}" srcOrd="1" destOrd="0" presId="urn:microsoft.com/office/officeart/2005/8/layout/process1"/>
    <dgm:cxn modelId="{0C683390-33D5-44DF-B66E-E7C15F23ABC1}" srcId="{450F5DD7-C54E-455C-9968-503581EB7445}" destId="{16A3B97B-CDCA-4FEE-BE9B-15317115E844}" srcOrd="0" destOrd="0" parTransId="{6E67ED8B-0094-44B6-A8D1-B100CCA13909}" sibTransId="{3DCB8AC1-AB1B-48C6-97C5-5FA82C84C984}"/>
    <dgm:cxn modelId="{9AD17C91-BE15-43BF-8C38-F80F80CDC36E}" type="presOf" srcId="{C0691711-ED90-4AB7-AD76-333FD2C977F9}" destId="{ED030EE2-A0E4-4FBA-B2B3-B01A6C5224BA}" srcOrd="1" destOrd="0" presId="urn:microsoft.com/office/officeart/2005/8/layout/process1"/>
    <dgm:cxn modelId="{7756179B-73DD-4F1D-B8D1-BA03A82F348A}" type="presOf" srcId="{16A3B97B-CDCA-4FEE-BE9B-15317115E844}" destId="{CC47810C-0335-4A85-88FD-86EC734FED49}" srcOrd="0" destOrd="0" presId="urn:microsoft.com/office/officeart/2005/8/layout/process1"/>
    <dgm:cxn modelId="{98063CAB-FECE-4D17-9FCA-BCF012A9CA6F}" type="presOf" srcId="{CAE26BAF-6A04-4E0D-97F1-93F197FE7338}" destId="{3A72EEEF-FF86-41EF-8031-B92B5A6717BA}" srcOrd="0" destOrd="0" presId="urn:microsoft.com/office/officeart/2005/8/layout/process1"/>
    <dgm:cxn modelId="{6FEF95B9-C29F-4F25-A3EA-30EFCB2DE24E}" type="presOf" srcId="{26CB142A-DE28-46C2-9CB9-2799FE174DCF}" destId="{332B7197-2956-445E-B2B9-7BBDBFC23AC1}" srcOrd="0" destOrd="0" presId="urn:microsoft.com/office/officeart/2005/8/layout/process1"/>
    <dgm:cxn modelId="{332680BB-F8D9-46E2-8990-7D5B61AAD2B9}" type="presOf" srcId="{450F5DD7-C54E-455C-9968-503581EB7445}" destId="{D8B7208F-9239-4BA0-9150-1B289DBE4E1E}" srcOrd="0" destOrd="0" presId="urn:microsoft.com/office/officeart/2005/8/layout/process1"/>
    <dgm:cxn modelId="{E9B601BF-C03F-4E93-833F-E50E508C9F08}" type="presOf" srcId="{3DCB8AC1-AB1B-48C6-97C5-5FA82C84C984}" destId="{044B7CE3-98ED-489A-BFCD-D6447AE2A9EB}" srcOrd="0" destOrd="0" presId="urn:microsoft.com/office/officeart/2005/8/layout/process1"/>
    <dgm:cxn modelId="{0FF45BCD-A9D0-4578-9548-E247C6B48DB9}" type="presOf" srcId="{3DCB8AC1-AB1B-48C6-97C5-5FA82C84C984}" destId="{712B379E-FC56-4E65-ADFE-5ACFE5C81A8A}" srcOrd="1" destOrd="0" presId="urn:microsoft.com/office/officeart/2005/8/layout/process1"/>
    <dgm:cxn modelId="{23B064CD-4582-4406-B990-8E03F6809822}" type="presOf" srcId="{A2E48B5B-E31B-4DD0-83EB-E9E22E44F2B8}" destId="{644E76B2-2BED-4ED0-A3B1-87E534EB3D2B}" srcOrd="0" destOrd="0" presId="urn:microsoft.com/office/officeart/2005/8/layout/process1"/>
    <dgm:cxn modelId="{580D2DDE-FD69-470A-A879-9CA9089F2787}" type="presOf" srcId="{36AFB1D8-B10B-47A7-9161-9A9621546C93}" destId="{E64A6ECB-F6E1-45DD-9688-0424B73BA681}" srcOrd="0" destOrd="0" presId="urn:microsoft.com/office/officeart/2005/8/layout/process1"/>
    <dgm:cxn modelId="{660DDEEF-C17C-4927-A1EA-5B81B79C7F07}" srcId="{450F5DD7-C54E-455C-9968-503581EB7445}" destId="{36AFB1D8-B10B-47A7-9161-9A9621546C93}" srcOrd="3" destOrd="0" parTransId="{434D3963-375F-47F0-A607-0475EF6656B9}" sibTransId="{26CB142A-DE28-46C2-9CB9-2799FE174DCF}"/>
    <dgm:cxn modelId="{40FF7AF5-0A7E-4C81-B83E-ABBF22170531}" srcId="{450F5DD7-C54E-455C-9968-503581EB7445}" destId="{797E6A30-57E5-4143-A0A3-CD0014A7842E}" srcOrd="4" destOrd="0" parTransId="{A76D3254-ADA6-496D-B456-B5A8DF83D915}" sibTransId="{B4A47EEA-4A74-4692-8B56-8F06FA0369DE}"/>
    <dgm:cxn modelId="{F3EDFEF7-562F-4CF5-91D4-A8E363FEDE2B}" type="presOf" srcId="{343DE902-6B6A-44F3-A900-AFE4D870E89F}" destId="{20B7C372-180E-481F-BE74-B34CCC2E59EF}" srcOrd="1" destOrd="0" presId="urn:microsoft.com/office/officeart/2005/8/layout/process1"/>
    <dgm:cxn modelId="{4FED5BBD-D154-47C9-B48B-1787681C29F9}" type="presParOf" srcId="{D8B7208F-9239-4BA0-9150-1B289DBE4E1E}" destId="{CC47810C-0335-4A85-88FD-86EC734FED49}" srcOrd="0" destOrd="0" presId="urn:microsoft.com/office/officeart/2005/8/layout/process1"/>
    <dgm:cxn modelId="{CB204B9E-7941-44A7-B11D-E343BE5D7183}" type="presParOf" srcId="{D8B7208F-9239-4BA0-9150-1B289DBE4E1E}" destId="{044B7CE3-98ED-489A-BFCD-D6447AE2A9EB}" srcOrd="1" destOrd="0" presId="urn:microsoft.com/office/officeart/2005/8/layout/process1"/>
    <dgm:cxn modelId="{D65D9C5E-7BE9-45D1-A71A-3A841096F3A7}" type="presParOf" srcId="{044B7CE3-98ED-489A-BFCD-D6447AE2A9EB}" destId="{712B379E-FC56-4E65-ADFE-5ACFE5C81A8A}" srcOrd="0" destOrd="0" presId="urn:microsoft.com/office/officeart/2005/8/layout/process1"/>
    <dgm:cxn modelId="{03806719-DF42-47F3-B4C9-584EB1CD7969}" type="presParOf" srcId="{D8B7208F-9239-4BA0-9150-1B289DBE4E1E}" destId="{644E76B2-2BED-4ED0-A3B1-87E534EB3D2B}" srcOrd="2" destOrd="0" presId="urn:microsoft.com/office/officeart/2005/8/layout/process1"/>
    <dgm:cxn modelId="{CEBC5AFD-6DF4-48F6-AA6F-D06C2F61DB32}" type="presParOf" srcId="{D8B7208F-9239-4BA0-9150-1B289DBE4E1E}" destId="{3C3154B9-DD21-4592-B1BE-64F876E6745B}" srcOrd="3" destOrd="0" presId="urn:microsoft.com/office/officeart/2005/8/layout/process1"/>
    <dgm:cxn modelId="{10329FFB-6C80-4E19-A14C-C70DFCB6FB0E}" type="presParOf" srcId="{3C3154B9-DD21-4592-B1BE-64F876E6745B}" destId="{20B7C372-180E-481F-BE74-B34CCC2E59EF}" srcOrd="0" destOrd="0" presId="urn:microsoft.com/office/officeart/2005/8/layout/process1"/>
    <dgm:cxn modelId="{10EF20FB-CF03-4D53-A1AF-B9200B8AC000}" type="presParOf" srcId="{D8B7208F-9239-4BA0-9150-1B289DBE4E1E}" destId="{3A72EEEF-FF86-41EF-8031-B92B5A6717BA}" srcOrd="4" destOrd="0" presId="urn:microsoft.com/office/officeart/2005/8/layout/process1"/>
    <dgm:cxn modelId="{51D728C1-E648-4F7F-94A2-28B057EFE3CD}" type="presParOf" srcId="{D8B7208F-9239-4BA0-9150-1B289DBE4E1E}" destId="{C40E337C-E883-49EF-88FB-44DEBDF701E1}" srcOrd="5" destOrd="0" presId="urn:microsoft.com/office/officeart/2005/8/layout/process1"/>
    <dgm:cxn modelId="{AF37459A-A4FE-4BFA-93DA-ECAE6599AF21}" type="presParOf" srcId="{C40E337C-E883-49EF-88FB-44DEBDF701E1}" destId="{ED030EE2-A0E4-4FBA-B2B3-B01A6C5224BA}" srcOrd="0" destOrd="0" presId="urn:microsoft.com/office/officeart/2005/8/layout/process1"/>
    <dgm:cxn modelId="{86CAB900-8DC8-410E-8537-FA0B871D339C}" type="presParOf" srcId="{D8B7208F-9239-4BA0-9150-1B289DBE4E1E}" destId="{E64A6ECB-F6E1-45DD-9688-0424B73BA681}" srcOrd="6" destOrd="0" presId="urn:microsoft.com/office/officeart/2005/8/layout/process1"/>
    <dgm:cxn modelId="{D7C038CF-3F82-407D-9F17-864E1ABE9E83}" type="presParOf" srcId="{D8B7208F-9239-4BA0-9150-1B289DBE4E1E}" destId="{332B7197-2956-445E-B2B9-7BBDBFC23AC1}" srcOrd="7" destOrd="0" presId="urn:microsoft.com/office/officeart/2005/8/layout/process1"/>
    <dgm:cxn modelId="{7F85F5DB-8079-40FE-88D0-91C78A0936A3}" type="presParOf" srcId="{332B7197-2956-445E-B2B9-7BBDBFC23AC1}" destId="{F9FD8284-F56D-46D4-ACBC-BA0672193067}" srcOrd="0" destOrd="0" presId="urn:microsoft.com/office/officeart/2005/8/layout/process1"/>
    <dgm:cxn modelId="{DDF5399A-9392-4ACE-B0E7-C57CCC69580C}" type="presParOf" srcId="{D8B7208F-9239-4BA0-9150-1B289DBE4E1E}" destId="{23B79E3D-7624-4E5D-A594-4FC94404D78E}" srcOrd="8" destOrd="0" presId="urn:microsoft.com/office/officeart/2005/8/layout/process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50F5DD7-C54E-455C-9968-503581EB7445}" type="doc">
      <dgm:prSet loTypeId="urn:microsoft.com/office/officeart/2005/8/layout/cycle5" loCatId="cycle" qsTypeId="urn:microsoft.com/office/officeart/2005/8/quickstyle/simple1" qsCatId="simple" csTypeId="urn:microsoft.com/office/officeart/2005/8/colors/accent1_2" csCatId="accent1" phldr="1"/>
      <dgm:spPr/>
      <dgm:t>
        <a:bodyPr/>
        <a:lstStyle/>
        <a:p>
          <a:endParaRPr lang="en-US"/>
        </a:p>
      </dgm:t>
    </dgm:pt>
    <dgm:pt modelId="{16A3B97B-CDCA-4FEE-BE9B-15317115E844}">
      <dgm:prSet phldrT="[Text]" custT="1"/>
      <dgm:spPr/>
      <dgm:t>
        <a:bodyPr/>
        <a:lstStyle/>
        <a:p>
          <a:pPr algn="l"/>
          <a:r>
            <a:rPr lang="en-CA" sz="1200" b="1" i="0" dirty="0"/>
            <a:t>Step 1: Standardize and Transform the data</a:t>
          </a:r>
        </a:p>
        <a:p>
          <a:pPr algn="l"/>
          <a:r>
            <a:rPr lang="en-US" sz="1000" b="1" i="0" dirty="0"/>
            <a:t>Y = data['Class'].</a:t>
          </a:r>
          <a:r>
            <a:rPr lang="en-US" sz="1000" b="1" i="0" dirty="0" err="1"/>
            <a:t>to_numpy</a:t>
          </a:r>
          <a:r>
            <a:rPr lang="en-US" sz="1000" b="1" i="0" dirty="0"/>
            <a:t>()</a:t>
          </a:r>
          <a:br>
            <a:rPr lang="en-US" sz="1000" b="1" i="0" dirty="0"/>
          </a:br>
          <a:r>
            <a:rPr lang="en-US" sz="1000" b="1" i="0" dirty="0"/>
            <a:t>scaler = </a:t>
          </a:r>
          <a:r>
            <a:rPr lang="en-US" sz="1000" b="1" i="0" dirty="0" err="1"/>
            <a:t>preprocessing.StandardScaler</a:t>
          </a:r>
          <a:r>
            <a:rPr lang="en-US" sz="1000" b="1" i="0" dirty="0"/>
            <a:t>().fit(X)
X = </a:t>
          </a:r>
          <a:r>
            <a:rPr lang="en-US" sz="1000" b="1" i="0" dirty="0" err="1"/>
            <a:t>scaler.transform</a:t>
          </a:r>
          <a:r>
            <a:rPr lang="en-US" sz="1000" b="1" i="0" dirty="0"/>
            <a:t>(X)</a:t>
          </a:r>
          <a:endParaRPr lang="en-CA" sz="1000" b="1" i="0" dirty="0"/>
        </a:p>
      </dgm:t>
    </dgm:pt>
    <dgm:pt modelId="{6E67ED8B-0094-44B6-A8D1-B100CCA13909}" type="parTrans" cxnId="{0C683390-33D5-44DF-B66E-E7C15F23ABC1}">
      <dgm:prSet/>
      <dgm:spPr/>
      <dgm:t>
        <a:bodyPr/>
        <a:lstStyle/>
        <a:p>
          <a:endParaRPr lang="en-US"/>
        </a:p>
      </dgm:t>
    </dgm:pt>
    <dgm:pt modelId="{3DCB8AC1-AB1B-48C6-97C5-5FA82C84C984}" type="sibTrans" cxnId="{0C683390-33D5-44DF-B66E-E7C15F23ABC1}">
      <dgm:prSet/>
      <dgm:spPr/>
      <dgm:t>
        <a:bodyPr/>
        <a:lstStyle/>
        <a:p>
          <a:endParaRPr lang="en-US"/>
        </a:p>
      </dgm:t>
    </dgm:pt>
    <dgm:pt modelId="{A2E48B5B-E31B-4DD0-83EB-E9E22E44F2B8}">
      <dgm:prSet phldrT="[Text]" custT="1"/>
      <dgm:spPr/>
      <dgm:t>
        <a:bodyPr/>
        <a:lstStyle/>
        <a:p>
          <a:pPr algn="l"/>
          <a:r>
            <a:rPr lang="en-CA" sz="1400" b="1" i="0" dirty="0"/>
            <a:t>Step 2: Split the date:</a:t>
          </a:r>
        </a:p>
        <a:p>
          <a:pPr algn="l"/>
          <a:br>
            <a:rPr lang="en-CA" sz="1100" b="1" i="0" dirty="0"/>
          </a:br>
          <a:r>
            <a:rPr lang="en-CA" sz="1100" b="1" i="0" dirty="0" err="1"/>
            <a:t>X_train</a:t>
          </a:r>
          <a:r>
            <a:rPr lang="en-CA" sz="1100" b="1" i="0" dirty="0"/>
            <a:t>, </a:t>
          </a:r>
          <a:r>
            <a:rPr lang="en-CA" sz="1100" b="1" i="0" dirty="0" err="1"/>
            <a:t>X_test</a:t>
          </a:r>
          <a:r>
            <a:rPr lang="en-CA" sz="1100" b="1" i="0" dirty="0"/>
            <a:t>, </a:t>
          </a:r>
          <a:r>
            <a:rPr lang="en-CA" sz="1100" b="1" i="0" dirty="0" err="1"/>
            <a:t>Y_train</a:t>
          </a:r>
          <a:r>
            <a:rPr lang="en-CA" sz="1100" b="1" i="0" dirty="0"/>
            <a:t>, </a:t>
          </a:r>
          <a:r>
            <a:rPr lang="en-CA" sz="1100" b="1" i="0" dirty="0" err="1"/>
            <a:t>Y_test</a:t>
          </a:r>
          <a:r>
            <a:rPr lang="en-CA" sz="1100" b="1" i="0" dirty="0"/>
            <a:t> = </a:t>
          </a:r>
          <a:r>
            <a:rPr lang="en-CA" sz="1100" b="1" i="0" dirty="0" err="1"/>
            <a:t>train_test_split</a:t>
          </a:r>
          <a:r>
            <a:rPr lang="en-CA" sz="1100" b="1" i="0" dirty="0"/>
            <a:t>( X, Y, </a:t>
          </a:r>
          <a:r>
            <a:rPr lang="en-CA" sz="1100" b="1" i="0" dirty="0" err="1"/>
            <a:t>test_size</a:t>
          </a:r>
          <a:r>
            <a:rPr lang="en-CA" sz="1100" b="1" i="0" dirty="0"/>
            <a:t>=0.2, </a:t>
          </a:r>
          <a:r>
            <a:rPr lang="en-CA" sz="1100" b="1" i="0" dirty="0" err="1"/>
            <a:t>random_state</a:t>
          </a:r>
          <a:r>
            <a:rPr lang="en-CA" sz="1100" b="1" i="0" dirty="0"/>
            <a:t>=2)</a:t>
          </a:r>
        </a:p>
      </dgm:t>
    </dgm:pt>
    <dgm:pt modelId="{DBF3AF63-B1DB-4316-BA1B-15399D6EAA85}" type="parTrans" cxnId="{11BD7C0F-E04D-432E-8C40-90F7DDD6737A}">
      <dgm:prSet/>
      <dgm:spPr/>
      <dgm:t>
        <a:bodyPr/>
        <a:lstStyle/>
        <a:p>
          <a:endParaRPr lang="en-US"/>
        </a:p>
      </dgm:t>
    </dgm:pt>
    <dgm:pt modelId="{343DE902-6B6A-44F3-A900-AFE4D870E89F}" type="sibTrans" cxnId="{11BD7C0F-E04D-432E-8C40-90F7DDD6737A}">
      <dgm:prSet/>
      <dgm:spPr/>
      <dgm:t>
        <a:bodyPr/>
        <a:lstStyle/>
        <a:p>
          <a:endParaRPr lang="en-US"/>
        </a:p>
      </dgm:t>
    </dgm:pt>
    <dgm:pt modelId="{CAE26BAF-6A04-4E0D-97F1-93F197FE7338}">
      <dgm:prSet phldrT="[Text]" custT="1"/>
      <dgm:spPr/>
      <dgm:t>
        <a:bodyPr/>
        <a:lstStyle/>
        <a:p>
          <a:pPr algn="l"/>
          <a:r>
            <a:rPr lang="en-CA" sz="1200" b="1" dirty="0"/>
            <a:t>Step 3: Training the Model</a:t>
          </a:r>
        </a:p>
        <a:p>
          <a:pPr algn="l"/>
          <a:endParaRPr lang="en-CA" sz="1100" dirty="0"/>
        </a:p>
        <a:p>
          <a:pPr algn="l"/>
          <a:r>
            <a:rPr lang="en-US" sz="1100" dirty="0" err="1"/>
            <a:t>lr</a:t>
          </a:r>
          <a:r>
            <a:rPr lang="en-US" sz="1100" dirty="0"/>
            <a:t>=</a:t>
          </a:r>
          <a:r>
            <a:rPr lang="en-US" sz="1100" dirty="0" err="1"/>
            <a:t>LogisticRegression</a:t>
          </a:r>
          <a:r>
            <a:rPr lang="en-US" sz="1100" dirty="0"/>
            <a:t>()
</a:t>
          </a:r>
          <a:r>
            <a:rPr lang="en-US" sz="1100" dirty="0" err="1"/>
            <a:t>logreg_cv</a:t>
          </a:r>
          <a:r>
            <a:rPr lang="en-US" sz="1100" dirty="0"/>
            <a:t> = </a:t>
          </a:r>
          <a:r>
            <a:rPr lang="en-US" sz="1100" dirty="0" err="1"/>
            <a:t>GridSearchCV</a:t>
          </a:r>
          <a:r>
            <a:rPr lang="en-US" sz="1100" dirty="0"/>
            <a:t>(</a:t>
          </a:r>
          <a:r>
            <a:rPr lang="en-US" sz="1100" dirty="0" err="1"/>
            <a:t>lr</a:t>
          </a:r>
          <a:r>
            <a:rPr lang="en-US" sz="1100" dirty="0"/>
            <a:t>, </a:t>
          </a:r>
          <a:r>
            <a:rPr lang="en-US" sz="1100" dirty="0" err="1"/>
            <a:t>parameters,cv</a:t>
          </a:r>
          <a:r>
            <a:rPr lang="en-US" sz="1100" dirty="0"/>
            <a:t>=10)
</a:t>
          </a:r>
          <a:r>
            <a:rPr lang="en-US" sz="1100" dirty="0" err="1"/>
            <a:t>logreg_cv.fit</a:t>
          </a:r>
          <a:r>
            <a:rPr lang="en-US" sz="1100" dirty="0"/>
            <a:t>(</a:t>
          </a:r>
          <a:r>
            <a:rPr lang="en-US" sz="1100" dirty="0" err="1"/>
            <a:t>X_train</a:t>
          </a:r>
          <a:r>
            <a:rPr lang="en-US" sz="1100" dirty="0"/>
            <a:t>, </a:t>
          </a:r>
          <a:r>
            <a:rPr lang="en-US" sz="1100" dirty="0" err="1"/>
            <a:t>Y_train</a:t>
          </a:r>
          <a:r>
            <a:rPr lang="en-US" sz="1100" dirty="0"/>
            <a:t>)</a:t>
          </a:r>
        </a:p>
      </dgm:t>
    </dgm:pt>
    <dgm:pt modelId="{972E7AA4-4A11-46C2-BB13-05AC02835312}" type="parTrans" cxnId="{B46BCA2D-2761-4F3E-B6D9-617DC93A1A99}">
      <dgm:prSet/>
      <dgm:spPr/>
      <dgm:t>
        <a:bodyPr/>
        <a:lstStyle/>
        <a:p>
          <a:endParaRPr lang="en-US"/>
        </a:p>
      </dgm:t>
    </dgm:pt>
    <dgm:pt modelId="{C0691711-ED90-4AB7-AD76-333FD2C977F9}" type="sibTrans" cxnId="{B46BCA2D-2761-4F3E-B6D9-617DC93A1A99}">
      <dgm:prSet/>
      <dgm:spPr/>
      <dgm:t>
        <a:bodyPr/>
        <a:lstStyle/>
        <a:p>
          <a:endParaRPr lang="en-US"/>
        </a:p>
      </dgm:t>
    </dgm:pt>
    <dgm:pt modelId="{36AFB1D8-B10B-47A7-9161-9A9621546C93}">
      <dgm:prSet phldrT="[Text]" custT="1"/>
      <dgm:spPr/>
      <dgm:t>
        <a:bodyPr/>
        <a:lstStyle/>
        <a:p>
          <a:pPr algn="l"/>
          <a:r>
            <a:rPr lang="en-CA" sz="1100" b="1" dirty="0"/>
            <a:t>Step 4: Evaluate the Model</a:t>
          </a:r>
          <a:br>
            <a:rPr lang="en-CA" sz="1100" dirty="0"/>
          </a:br>
          <a:endParaRPr lang="en-CA" sz="1100" dirty="0"/>
        </a:p>
        <a:p>
          <a:pPr algn="l"/>
          <a:r>
            <a:rPr lang="en-CA" sz="1100" dirty="0" err="1"/>
            <a:t>logreg_accuracy</a:t>
          </a:r>
          <a:r>
            <a:rPr lang="en-CA" sz="1100" dirty="0"/>
            <a:t> = </a:t>
          </a:r>
          <a:r>
            <a:rPr lang="en-CA" sz="1100" dirty="0" err="1"/>
            <a:t>logreg_cv.score</a:t>
          </a:r>
          <a:r>
            <a:rPr lang="en-CA" sz="1100" dirty="0"/>
            <a:t>(</a:t>
          </a:r>
          <a:r>
            <a:rPr lang="en-CA" sz="1100" dirty="0" err="1"/>
            <a:t>X_test</a:t>
          </a:r>
          <a:r>
            <a:rPr lang="en-CA" sz="1100" dirty="0"/>
            <a:t>, </a:t>
          </a:r>
          <a:r>
            <a:rPr lang="en-CA" sz="1100" dirty="0" err="1"/>
            <a:t>Y_test</a:t>
          </a:r>
          <a:r>
            <a:rPr lang="en-CA" sz="1100" dirty="0"/>
            <a:t>)</a:t>
          </a:r>
        </a:p>
        <a:p>
          <a:pPr algn="l"/>
          <a:endParaRPr lang="en-US" sz="1100" dirty="0"/>
        </a:p>
      </dgm:t>
    </dgm:pt>
    <dgm:pt modelId="{434D3963-375F-47F0-A607-0475EF6656B9}" type="parTrans" cxnId="{660DDEEF-C17C-4927-A1EA-5B81B79C7F07}">
      <dgm:prSet/>
      <dgm:spPr/>
      <dgm:t>
        <a:bodyPr/>
        <a:lstStyle/>
        <a:p>
          <a:endParaRPr lang="en-US"/>
        </a:p>
      </dgm:t>
    </dgm:pt>
    <dgm:pt modelId="{26CB142A-DE28-46C2-9CB9-2799FE174DCF}" type="sibTrans" cxnId="{660DDEEF-C17C-4927-A1EA-5B81B79C7F07}">
      <dgm:prSet/>
      <dgm:spPr/>
      <dgm:t>
        <a:bodyPr/>
        <a:lstStyle/>
        <a:p>
          <a:endParaRPr lang="en-US"/>
        </a:p>
      </dgm:t>
    </dgm:pt>
    <dgm:pt modelId="{797E6A30-57E5-4143-A0A3-CD0014A7842E}">
      <dgm:prSet phldrT="[Text]" custT="1"/>
      <dgm:spPr/>
      <dgm:t>
        <a:bodyPr/>
        <a:lstStyle/>
        <a:p>
          <a:pPr algn="l"/>
          <a:r>
            <a:rPr lang="en-CA" sz="1200" b="1" i="0" dirty="0"/>
            <a:t>Step 5: Go back to Step 1</a:t>
          </a:r>
          <a:br>
            <a:rPr lang="en-CA" sz="1200" b="1" i="0" dirty="0"/>
          </a:br>
          <a:br>
            <a:rPr lang="en-CA" sz="1100" b="1" i="0" dirty="0"/>
          </a:br>
          <a:r>
            <a:rPr lang="en-CA" sz="1100" b="1" i="0" dirty="0"/>
            <a:t>Repeat first step and continue to use different classification methods and parameters to train and test and compare the accuracy. Stop when you find the best classification method.</a:t>
          </a:r>
          <a:endParaRPr lang="en-US" sz="1100" dirty="0"/>
        </a:p>
      </dgm:t>
    </dgm:pt>
    <dgm:pt modelId="{A76D3254-ADA6-496D-B456-B5A8DF83D915}" type="parTrans" cxnId="{40FF7AF5-0A7E-4C81-B83E-ABBF22170531}">
      <dgm:prSet/>
      <dgm:spPr/>
      <dgm:t>
        <a:bodyPr/>
        <a:lstStyle/>
        <a:p>
          <a:endParaRPr lang="en-US"/>
        </a:p>
      </dgm:t>
    </dgm:pt>
    <dgm:pt modelId="{B4A47EEA-4A74-4692-8B56-8F06FA0369DE}" type="sibTrans" cxnId="{40FF7AF5-0A7E-4C81-B83E-ABBF22170531}">
      <dgm:prSet/>
      <dgm:spPr/>
      <dgm:t>
        <a:bodyPr/>
        <a:lstStyle/>
        <a:p>
          <a:endParaRPr lang="en-US"/>
        </a:p>
      </dgm:t>
    </dgm:pt>
    <dgm:pt modelId="{BD867CFB-8C4C-4B61-9999-BAC87699DAC7}" type="pres">
      <dgm:prSet presAssocID="{450F5DD7-C54E-455C-9968-503581EB7445}" presName="cycle" presStyleCnt="0">
        <dgm:presLayoutVars>
          <dgm:dir/>
          <dgm:resizeHandles val="exact"/>
        </dgm:presLayoutVars>
      </dgm:prSet>
      <dgm:spPr/>
    </dgm:pt>
    <dgm:pt modelId="{92860FE0-EC22-4B17-A53D-7B625C7FBBA1}" type="pres">
      <dgm:prSet presAssocID="{16A3B97B-CDCA-4FEE-BE9B-15317115E844}" presName="node" presStyleLbl="node1" presStyleIdx="0" presStyleCnt="5" custScaleX="205529" custScaleY="121033" custRadScaleRad="109427" custRadScaleInc="-11273">
        <dgm:presLayoutVars>
          <dgm:bulletEnabled val="1"/>
        </dgm:presLayoutVars>
      </dgm:prSet>
      <dgm:spPr/>
    </dgm:pt>
    <dgm:pt modelId="{0BD4AC5D-9D43-48B1-8EDE-EA4656F45A49}" type="pres">
      <dgm:prSet presAssocID="{16A3B97B-CDCA-4FEE-BE9B-15317115E844}" presName="spNode" presStyleCnt="0"/>
      <dgm:spPr/>
    </dgm:pt>
    <dgm:pt modelId="{A08732E9-563D-47B0-9565-4CDFA7427A57}" type="pres">
      <dgm:prSet presAssocID="{3DCB8AC1-AB1B-48C6-97C5-5FA82C84C984}" presName="sibTrans" presStyleLbl="sibTrans1D1" presStyleIdx="0" presStyleCnt="5"/>
      <dgm:spPr/>
    </dgm:pt>
    <dgm:pt modelId="{0CA18974-4346-42A5-86EE-EDD5AE266F2B}" type="pres">
      <dgm:prSet presAssocID="{A2E48B5B-E31B-4DD0-83EB-E9E22E44F2B8}" presName="node" presStyleLbl="node1" presStyleIdx="1" presStyleCnt="5" custScaleX="206965" custScaleY="136542" custRadScaleRad="101144" custRadScaleInc="27835">
        <dgm:presLayoutVars>
          <dgm:bulletEnabled val="1"/>
        </dgm:presLayoutVars>
      </dgm:prSet>
      <dgm:spPr/>
    </dgm:pt>
    <dgm:pt modelId="{959EBCCD-EB48-4795-BB76-88BE6AF8C96A}" type="pres">
      <dgm:prSet presAssocID="{A2E48B5B-E31B-4DD0-83EB-E9E22E44F2B8}" presName="spNode" presStyleCnt="0"/>
      <dgm:spPr/>
    </dgm:pt>
    <dgm:pt modelId="{3BEC4A43-4881-4AD8-A93D-F3B517F1051E}" type="pres">
      <dgm:prSet presAssocID="{343DE902-6B6A-44F3-A900-AFE4D870E89F}" presName="sibTrans" presStyleLbl="sibTrans1D1" presStyleIdx="1" presStyleCnt="5"/>
      <dgm:spPr/>
    </dgm:pt>
    <dgm:pt modelId="{7A766A23-D36C-408B-8276-9CEDD581D9A0}" type="pres">
      <dgm:prSet presAssocID="{CAE26BAF-6A04-4E0D-97F1-93F197FE7338}" presName="node" presStyleLbl="node1" presStyleIdx="2" presStyleCnt="5" custScaleX="147965" custScaleY="161268" custRadScaleRad="98513" custRadScaleInc="-7941">
        <dgm:presLayoutVars>
          <dgm:bulletEnabled val="1"/>
        </dgm:presLayoutVars>
      </dgm:prSet>
      <dgm:spPr/>
    </dgm:pt>
    <dgm:pt modelId="{6622D14F-3D14-452B-BC9D-81DA000AC48D}" type="pres">
      <dgm:prSet presAssocID="{CAE26BAF-6A04-4E0D-97F1-93F197FE7338}" presName="spNode" presStyleCnt="0"/>
      <dgm:spPr/>
    </dgm:pt>
    <dgm:pt modelId="{77A4B7C2-7BF6-4D4E-8FDA-92ED27939C75}" type="pres">
      <dgm:prSet presAssocID="{C0691711-ED90-4AB7-AD76-333FD2C977F9}" presName="sibTrans" presStyleLbl="sibTrans1D1" presStyleIdx="2" presStyleCnt="5"/>
      <dgm:spPr/>
    </dgm:pt>
    <dgm:pt modelId="{D593D281-4705-429D-AF9F-74F3F7D386BF}" type="pres">
      <dgm:prSet presAssocID="{36AFB1D8-B10B-47A7-9161-9A9621546C93}" presName="node" presStyleLbl="node1" presStyleIdx="3" presStyleCnt="5" custScaleX="141573" custScaleY="163792">
        <dgm:presLayoutVars>
          <dgm:bulletEnabled val="1"/>
        </dgm:presLayoutVars>
      </dgm:prSet>
      <dgm:spPr/>
    </dgm:pt>
    <dgm:pt modelId="{7782447D-9929-472D-9804-726A61FB9183}" type="pres">
      <dgm:prSet presAssocID="{36AFB1D8-B10B-47A7-9161-9A9621546C93}" presName="spNode" presStyleCnt="0"/>
      <dgm:spPr/>
    </dgm:pt>
    <dgm:pt modelId="{07875D75-CFF0-47F2-82EB-FA04363C6FD4}" type="pres">
      <dgm:prSet presAssocID="{26CB142A-DE28-46C2-9CB9-2799FE174DCF}" presName="sibTrans" presStyleLbl="sibTrans1D1" presStyleIdx="3" presStyleCnt="5"/>
      <dgm:spPr/>
    </dgm:pt>
    <dgm:pt modelId="{012B9975-3E63-49D9-A115-614C6BF6124F}" type="pres">
      <dgm:prSet presAssocID="{797E6A30-57E5-4143-A0A3-CD0014A7842E}" presName="node" presStyleLbl="node1" presStyleIdx="4" presStyleCnt="5" custScaleX="231316" custScaleY="133145" custRadScaleRad="96247" custRadScaleInc="-26875">
        <dgm:presLayoutVars>
          <dgm:bulletEnabled val="1"/>
        </dgm:presLayoutVars>
      </dgm:prSet>
      <dgm:spPr/>
    </dgm:pt>
    <dgm:pt modelId="{2FAB7FCB-D036-4C94-988C-1952A48208B3}" type="pres">
      <dgm:prSet presAssocID="{797E6A30-57E5-4143-A0A3-CD0014A7842E}" presName="spNode" presStyleCnt="0"/>
      <dgm:spPr/>
    </dgm:pt>
    <dgm:pt modelId="{687B7A84-6AD7-44C4-A526-FD1F37B0E4D9}" type="pres">
      <dgm:prSet presAssocID="{B4A47EEA-4A74-4692-8B56-8F06FA0369DE}" presName="sibTrans" presStyleLbl="sibTrans1D1" presStyleIdx="4" presStyleCnt="5"/>
      <dgm:spPr/>
    </dgm:pt>
  </dgm:ptLst>
  <dgm:cxnLst>
    <dgm:cxn modelId="{11BD7C0F-E04D-432E-8C40-90F7DDD6737A}" srcId="{450F5DD7-C54E-455C-9968-503581EB7445}" destId="{A2E48B5B-E31B-4DD0-83EB-E9E22E44F2B8}" srcOrd="1" destOrd="0" parTransId="{DBF3AF63-B1DB-4316-BA1B-15399D6EAA85}" sibTransId="{343DE902-6B6A-44F3-A900-AFE4D870E89F}"/>
    <dgm:cxn modelId="{FF6E651F-150B-49EB-B1F0-2F56702A60E7}" type="presOf" srcId="{CAE26BAF-6A04-4E0D-97F1-93F197FE7338}" destId="{7A766A23-D36C-408B-8276-9CEDD581D9A0}" srcOrd="0" destOrd="0" presId="urn:microsoft.com/office/officeart/2005/8/layout/cycle5"/>
    <dgm:cxn modelId="{85C86A21-3B93-434A-A25B-2ED5C631B66E}" type="presOf" srcId="{C0691711-ED90-4AB7-AD76-333FD2C977F9}" destId="{77A4B7C2-7BF6-4D4E-8FDA-92ED27939C75}" srcOrd="0" destOrd="0" presId="urn:microsoft.com/office/officeart/2005/8/layout/cycle5"/>
    <dgm:cxn modelId="{B46BCA2D-2761-4F3E-B6D9-617DC93A1A99}" srcId="{450F5DD7-C54E-455C-9968-503581EB7445}" destId="{CAE26BAF-6A04-4E0D-97F1-93F197FE7338}" srcOrd="2" destOrd="0" parTransId="{972E7AA4-4A11-46C2-BB13-05AC02835312}" sibTransId="{C0691711-ED90-4AB7-AD76-333FD2C977F9}"/>
    <dgm:cxn modelId="{72DCD12F-3235-4123-BFCB-0FFF93ACFB0C}" type="presOf" srcId="{26CB142A-DE28-46C2-9CB9-2799FE174DCF}" destId="{07875D75-CFF0-47F2-82EB-FA04363C6FD4}" srcOrd="0" destOrd="0" presId="urn:microsoft.com/office/officeart/2005/8/layout/cycle5"/>
    <dgm:cxn modelId="{0858AC63-B2CD-4AA5-9823-8C640744DDC4}" type="presOf" srcId="{343DE902-6B6A-44F3-A900-AFE4D870E89F}" destId="{3BEC4A43-4881-4AD8-A93D-F3B517F1051E}" srcOrd="0" destOrd="0" presId="urn:microsoft.com/office/officeart/2005/8/layout/cycle5"/>
    <dgm:cxn modelId="{D72B4E59-6878-4C62-BFD6-62A9B0FB935E}" type="presOf" srcId="{3DCB8AC1-AB1B-48C6-97C5-5FA82C84C984}" destId="{A08732E9-563D-47B0-9565-4CDFA7427A57}" srcOrd="0" destOrd="0" presId="urn:microsoft.com/office/officeart/2005/8/layout/cycle5"/>
    <dgm:cxn modelId="{8471BE84-33FC-4A1F-B9C1-E7CDC430CF33}" type="presOf" srcId="{36AFB1D8-B10B-47A7-9161-9A9621546C93}" destId="{D593D281-4705-429D-AF9F-74F3F7D386BF}" srcOrd="0" destOrd="0" presId="urn:microsoft.com/office/officeart/2005/8/layout/cycle5"/>
    <dgm:cxn modelId="{0C683390-33D5-44DF-B66E-E7C15F23ABC1}" srcId="{450F5DD7-C54E-455C-9968-503581EB7445}" destId="{16A3B97B-CDCA-4FEE-BE9B-15317115E844}" srcOrd="0" destOrd="0" parTransId="{6E67ED8B-0094-44B6-A8D1-B100CCA13909}" sibTransId="{3DCB8AC1-AB1B-48C6-97C5-5FA82C84C984}"/>
    <dgm:cxn modelId="{3C92C592-759F-40ED-90FD-5F10AEE98436}" type="presOf" srcId="{B4A47EEA-4A74-4692-8B56-8F06FA0369DE}" destId="{687B7A84-6AD7-44C4-A526-FD1F37B0E4D9}" srcOrd="0" destOrd="0" presId="urn:microsoft.com/office/officeart/2005/8/layout/cycle5"/>
    <dgm:cxn modelId="{3950C0A6-50D3-4827-9C4B-0183989F1412}" type="presOf" srcId="{16A3B97B-CDCA-4FEE-BE9B-15317115E844}" destId="{92860FE0-EC22-4B17-A53D-7B625C7FBBA1}" srcOrd="0" destOrd="0" presId="urn:microsoft.com/office/officeart/2005/8/layout/cycle5"/>
    <dgm:cxn modelId="{B271ECB4-A7E3-4749-89B0-D6C24AE373A3}" type="presOf" srcId="{450F5DD7-C54E-455C-9968-503581EB7445}" destId="{BD867CFB-8C4C-4B61-9999-BAC87699DAC7}" srcOrd="0" destOrd="0" presId="urn:microsoft.com/office/officeart/2005/8/layout/cycle5"/>
    <dgm:cxn modelId="{14453FC1-4B96-4C01-B8D8-CDA284FC830C}" type="presOf" srcId="{797E6A30-57E5-4143-A0A3-CD0014A7842E}" destId="{012B9975-3E63-49D9-A115-614C6BF6124F}" srcOrd="0" destOrd="0" presId="urn:microsoft.com/office/officeart/2005/8/layout/cycle5"/>
    <dgm:cxn modelId="{1D4D66D8-84D1-4B8C-9D39-8F63C98CA913}" type="presOf" srcId="{A2E48B5B-E31B-4DD0-83EB-E9E22E44F2B8}" destId="{0CA18974-4346-42A5-86EE-EDD5AE266F2B}" srcOrd="0" destOrd="0" presId="urn:microsoft.com/office/officeart/2005/8/layout/cycle5"/>
    <dgm:cxn modelId="{660DDEEF-C17C-4927-A1EA-5B81B79C7F07}" srcId="{450F5DD7-C54E-455C-9968-503581EB7445}" destId="{36AFB1D8-B10B-47A7-9161-9A9621546C93}" srcOrd="3" destOrd="0" parTransId="{434D3963-375F-47F0-A607-0475EF6656B9}" sibTransId="{26CB142A-DE28-46C2-9CB9-2799FE174DCF}"/>
    <dgm:cxn modelId="{40FF7AF5-0A7E-4C81-B83E-ABBF22170531}" srcId="{450F5DD7-C54E-455C-9968-503581EB7445}" destId="{797E6A30-57E5-4143-A0A3-CD0014A7842E}" srcOrd="4" destOrd="0" parTransId="{A76D3254-ADA6-496D-B456-B5A8DF83D915}" sibTransId="{B4A47EEA-4A74-4692-8B56-8F06FA0369DE}"/>
    <dgm:cxn modelId="{3362FBFF-B1BE-47FE-8FC5-927F2DE78F06}" type="presParOf" srcId="{BD867CFB-8C4C-4B61-9999-BAC87699DAC7}" destId="{92860FE0-EC22-4B17-A53D-7B625C7FBBA1}" srcOrd="0" destOrd="0" presId="urn:microsoft.com/office/officeart/2005/8/layout/cycle5"/>
    <dgm:cxn modelId="{2FD1D8A5-463F-4AC7-8C18-8F689243F3CF}" type="presParOf" srcId="{BD867CFB-8C4C-4B61-9999-BAC87699DAC7}" destId="{0BD4AC5D-9D43-48B1-8EDE-EA4656F45A49}" srcOrd="1" destOrd="0" presId="urn:microsoft.com/office/officeart/2005/8/layout/cycle5"/>
    <dgm:cxn modelId="{15ED5D88-3B53-4F03-AA98-A5BE010D54A0}" type="presParOf" srcId="{BD867CFB-8C4C-4B61-9999-BAC87699DAC7}" destId="{A08732E9-563D-47B0-9565-4CDFA7427A57}" srcOrd="2" destOrd="0" presId="urn:microsoft.com/office/officeart/2005/8/layout/cycle5"/>
    <dgm:cxn modelId="{EF3BA8D6-C36B-46CF-BF81-991AACF28905}" type="presParOf" srcId="{BD867CFB-8C4C-4B61-9999-BAC87699DAC7}" destId="{0CA18974-4346-42A5-86EE-EDD5AE266F2B}" srcOrd="3" destOrd="0" presId="urn:microsoft.com/office/officeart/2005/8/layout/cycle5"/>
    <dgm:cxn modelId="{712A12B9-4B23-4E88-A4B4-E981DF8B279F}" type="presParOf" srcId="{BD867CFB-8C4C-4B61-9999-BAC87699DAC7}" destId="{959EBCCD-EB48-4795-BB76-88BE6AF8C96A}" srcOrd="4" destOrd="0" presId="urn:microsoft.com/office/officeart/2005/8/layout/cycle5"/>
    <dgm:cxn modelId="{9AB399A3-DA6D-4BB8-8A78-29F8FD7CB59B}" type="presParOf" srcId="{BD867CFB-8C4C-4B61-9999-BAC87699DAC7}" destId="{3BEC4A43-4881-4AD8-A93D-F3B517F1051E}" srcOrd="5" destOrd="0" presId="urn:microsoft.com/office/officeart/2005/8/layout/cycle5"/>
    <dgm:cxn modelId="{F845CC1C-D8CF-489D-85DB-F3D918A6D8B8}" type="presParOf" srcId="{BD867CFB-8C4C-4B61-9999-BAC87699DAC7}" destId="{7A766A23-D36C-408B-8276-9CEDD581D9A0}" srcOrd="6" destOrd="0" presId="urn:microsoft.com/office/officeart/2005/8/layout/cycle5"/>
    <dgm:cxn modelId="{58804F31-BBF0-4AEE-8469-4F2530102E4F}" type="presParOf" srcId="{BD867CFB-8C4C-4B61-9999-BAC87699DAC7}" destId="{6622D14F-3D14-452B-BC9D-81DA000AC48D}" srcOrd="7" destOrd="0" presId="urn:microsoft.com/office/officeart/2005/8/layout/cycle5"/>
    <dgm:cxn modelId="{32142F2D-1D78-4384-83BB-003E240F044C}" type="presParOf" srcId="{BD867CFB-8C4C-4B61-9999-BAC87699DAC7}" destId="{77A4B7C2-7BF6-4D4E-8FDA-92ED27939C75}" srcOrd="8" destOrd="0" presId="urn:microsoft.com/office/officeart/2005/8/layout/cycle5"/>
    <dgm:cxn modelId="{2E2ADD65-348D-4E21-8802-403A5AAFAB81}" type="presParOf" srcId="{BD867CFB-8C4C-4B61-9999-BAC87699DAC7}" destId="{D593D281-4705-429D-AF9F-74F3F7D386BF}" srcOrd="9" destOrd="0" presId="urn:microsoft.com/office/officeart/2005/8/layout/cycle5"/>
    <dgm:cxn modelId="{67B748AA-A5CD-49F3-AFC1-DF31A21E6A61}" type="presParOf" srcId="{BD867CFB-8C4C-4B61-9999-BAC87699DAC7}" destId="{7782447D-9929-472D-9804-726A61FB9183}" srcOrd="10" destOrd="0" presId="urn:microsoft.com/office/officeart/2005/8/layout/cycle5"/>
    <dgm:cxn modelId="{0E3EE2EF-5646-4ECF-A1D8-501DA5BD2540}" type="presParOf" srcId="{BD867CFB-8C4C-4B61-9999-BAC87699DAC7}" destId="{07875D75-CFF0-47F2-82EB-FA04363C6FD4}" srcOrd="11" destOrd="0" presId="urn:microsoft.com/office/officeart/2005/8/layout/cycle5"/>
    <dgm:cxn modelId="{3B63A9B2-CFA4-4D1D-9938-D11FA14C4B3C}" type="presParOf" srcId="{BD867CFB-8C4C-4B61-9999-BAC87699DAC7}" destId="{012B9975-3E63-49D9-A115-614C6BF6124F}" srcOrd="12" destOrd="0" presId="urn:microsoft.com/office/officeart/2005/8/layout/cycle5"/>
    <dgm:cxn modelId="{B6D1909F-9F89-4D42-94A1-E9B93BE2A419}" type="presParOf" srcId="{BD867CFB-8C4C-4B61-9999-BAC87699DAC7}" destId="{2FAB7FCB-D036-4C94-988C-1952A48208B3}" srcOrd="13" destOrd="0" presId="urn:microsoft.com/office/officeart/2005/8/layout/cycle5"/>
    <dgm:cxn modelId="{46498CC7-30BA-49CE-AAA9-D894301A8BD4}" type="presParOf" srcId="{BD867CFB-8C4C-4B61-9999-BAC87699DAC7}" destId="{687B7A84-6AD7-44C4-A526-FD1F37B0E4D9}" srcOrd="14" destOrd="0" presId="urn:microsoft.com/office/officeart/2005/8/layout/cycle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C47810C-0335-4A85-88FD-86EC734FED49}">
      <dsp:nvSpPr>
        <dsp:cNvPr id="0" name=""/>
        <dsp:cNvSpPr/>
      </dsp:nvSpPr>
      <dsp:spPr>
        <a:xfrm>
          <a:off x="5134" y="1474318"/>
          <a:ext cx="1591716" cy="14027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CA" sz="1700" b="0" i="0" kern="1200" dirty="0"/>
            <a:t>Request and parse the SpaceX launch data using the GET request</a:t>
          </a:r>
        </a:p>
      </dsp:txBody>
      <dsp:txXfrm>
        <a:off x="46218" y="1515402"/>
        <a:ext cx="1509548" cy="1320532"/>
      </dsp:txXfrm>
    </dsp:sp>
    <dsp:sp modelId="{044B7CE3-98ED-489A-BFCD-D6447AE2A9EB}">
      <dsp:nvSpPr>
        <dsp:cNvPr id="0" name=""/>
        <dsp:cNvSpPr/>
      </dsp:nvSpPr>
      <dsp:spPr>
        <a:xfrm>
          <a:off x="1756023" y="1978296"/>
          <a:ext cx="337443" cy="39474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1756023" y="2057245"/>
        <a:ext cx="236210" cy="236847"/>
      </dsp:txXfrm>
    </dsp:sp>
    <dsp:sp modelId="{644E76B2-2BED-4ED0-A3B1-87E534EB3D2B}">
      <dsp:nvSpPr>
        <dsp:cNvPr id="0" name=""/>
        <dsp:cNvSpPr/>
      </dsp:nvSpPr>
      <dsp:spPr>
        <a:xfrm>
          <a:off x="2233538" y="1474318"/>
          <a:ext cx="1591716" cy="14027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CA" sz="1700" kern="1200" dirty="0" err="1"/>
            <a:t>Json_normalize</a:t>
          </a:r>
          <a:r>
            <a:rPr lang="en-CA" sz="1700" kern="1200" dirty="0"/>
            <a:t> results and convert to Pandas </a:t>
          </a:r>
          <a:r>
            <a:rPr lang="en-CA" sz="1700" kern="1200" dirty="0" err="1"/>
            <a:t>dataframe</a:t>
          </a:r>
          <a:endParaRPr lang="en-US" sz="1700" kern="1200" dirty="0"/>
        </a:p>
      </dsp:txBody>
      <dsp:txXfrm>
        <a:off x="2274622" y="1515402"/>
        <a:ext cx="1509548" cy="1320532"/>
      </dsp:txXfrm>
    </dsp:sp>
    <dsp:sp modelId="{3C3154B9-DD21-4592-B1BE-64F876E6745B}">
      <dsp:nvSpPr>
        <dsp:cNvPr id="0" name=""/>
        <dsp:cNvSpPr/>
      </dsp:nvSpPr>
      <dsp:spPr>
        <a:xfrm>
          <a:off x="3984426" y="1978296"/>
          <a:ext cx="337443" cy="39474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3984426" y="2057245"/>
        <a:ext cx="236210" cy="236847"/>
      </dsp:txXfrm>
    </dsp:sp>
    <dsp:sp modelId="{CC81DC7C-6720-44B7-9FC1-8D1A4D76CEB4}">
      <dsp:nvSpPr>
        <dsp:cNvPr id="0" name=""/>
        <dsp:cNvSpPr/>
      </dsp:nvSpPr>
      <dsp:spPr>
        <a:xfrm>
          <a:off x="4461941" y="1474318"/>
          <a:ext cx="1591716" cy="14027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CA" sz="1700" kern="1200" dirty="0"/>
            <a:t>Extract rocket data to a dictionary and convert to </a:t>
          </a:r>
          <a:r>
            <a:rPr lang="en-CA" sz="1700" kern="1200" dirty="0" err="1"/>
            <a:t>dataframe</a:t>
          </a:r>
          <a:endParaRPr lang="en-US" sz="1700" kern="1200" dirty="0"/>
        </a:p>
      </dsp:txBody>
      <dsp:txXfrm>
        <a:off x="4503025" y="1515402"/>
        <a:ext cx="1509548" cy="1320532"/>
      </dsp:txXfrm>
    </dsp:sp>
    <dsp:sp modelId="{98F453BD-646D-432A-8FFF-CFBC5C1FAFE2}">
      <dsp:nvSpPr>
        <dsp:cNvPr id="0" name=""/>
        <dsp:cNvSpPr/>
      </dsp:nvSpPr>
      <dsp:spPr>
        <a:xfrm>
          <a:off x="6212830" y="1978296"/>
          <a:ext cx="337443" cy="39474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6212830" y="2057245"/>
        <a:ext cx="236210" cy="236847"/>
      </dsp:txXfrm>
    </dsp:sp>
    <dsp:sp modelId="{B8D341D7-284C-4377-B701-92E047073F40}">
      <dsp:nvSpPr>
        <dsp:cNvPr id="0" name=""/>
        <dsp:cNvSpPr/>
      </dsp:nvSpPr>
      <dsp:spPr>
        <a:xfrm>
          <a:off x="6690345" y="1474318"/>
          <a:ext cx="1591716" cy="14027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CA" sz="1700" kern="1200" dirty="0"/>
            <a:t> Filter only Falcon 9 data</a:t>
          </a:r>
          <a:endParaRPr lang="en-US" sz="1700" kern="1200" dirty="0"/>
        </a:p>
      </dsp:txBody>
      <dsp:txXfrm>
        <a:off x="6731429" y="1515402"/>
        <a:ext cx="1509548" cy="1320532"/>
      </dsp:txXfrm>
    </dsp:sp>
    <dsp:sp modelId="{F7E29257-CFC9-44DC-9E7A-FFF2C78E6ACA}">
      <dsp:nvSpPr>
        <dsp:cNvPr id="0" name=""/>
        <dsp:cNvSpPr/>
      </dsp:nvSpPr>
      <dsp:spPr>
        <a:xfrm>
          <a:off x="8441233" y="1978296"/>
          <a:ext cx="337443" cy="39474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8441233" y="2057245"/>
        <a:ext cx="236210" cy="236847"/>
      </dsp:txXfrm>
    </dsp:sp>
    <dsp:sp modelId="{93BC001D-4BCA-4BA0-B9DE-7F3983FC22A9}">
      <dsp:nvSpPr>
        <dsp:cNvPr id="0" name=""/>
        <dsp:cNvSpPr/>
      </dsp:nvSpPr>
      <dsp:spPr>
        <a:xfrm>
          <a:off x="8918748" y="1474318"/>
          <a:ext cx="1591716" cy="14027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CA" sz="1700" kern="1200" dirty="0"/>
            <a:t>Data Wrangling missing values</a:t>
          </a:r>
          <a:endParaRPr lang="en-US" sz="1700" kern="1200" dirty="0"/>
        </a:p>
      </dsp:txBody>
      <dsp:txXfrm>
        <a:off x="8959832" y="1515402"/>
        <a:ext cx="1509548" cy="132053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C47810C-0335-4A85-88FD-86EC734FED49}">
      <dsp:nvSpPr>
        <dsp:cNvPr id="0" name=""/>
        <dsp:cNvSpPr/>
      </dsp:nvSpPr>
      <dsp:spPr>
        <a:xfrm>
          <a:off x="7887" y="860986"/>
          <a:ext cx="2357531" cy="14145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CA" sz="1200" b="1" i="0" kern="1200" dirty="0"/>
            <a:t>Request and parse the SpaceX launch data using the GET request</a:t>
          </a:r>
          <a:br>
            <a:rPr lang="en-CA" sz="1200" b="1" i="0" kern="1200" dirty="0"/>
          </a:br>
          <a:r>
            <a:rPr lang="en-US" sz="1200" kern="1200" dirty="0"/>
            <a:t>response</a:t>
          </a:r>
          <a:r>
            <a:rPr lang="en-US" sz="1200" b="1" kern="1200" dirty="0"/>
            <a:t>=</a:t>
          </a:r>
          <a:r>
            <a:rPr lang="en-US" sz="1200" kern="1200" dirty="0" err="1"/>
            <a:t>requests</a:t>
          </a:r>
          <a:r>
            <a:rPr lang="en-US" sz="1200" b="1" kern="1200" dirty="0" err="1"/>
            <a:t>.</a:t>
          </a:r>
          <a:r>
            <a:rPr lang="en-US" sz="1200" kern="1200" dirty="0" err="1"/>
            <a:t>get</a:t>
          </a:r>
          <a:r>
            <a:rPr lang="en-US" sz="1200" kern="1200" dirty="0"/>
            <a:t>(</a:t>
          </a:r>
          <a:r>
            <a:rPr lang="en-US" sz="1200" kern="1200" dirty="0" err="1"/>
            <a:t>spacex_url</a:t>
          </a:r>
          <a:r>
            <a:rPr lang="en-US" sz="1200" kern="1200" dirty="0"/>
            <a:t>)</a:t>
          </a:r>
          <a:endParaRPr lang="en-CA" sz="1200" b="1" i="0" kern="1200" dirty="0"/>
        </a:p>
      </dsp:txBody>
      <dsp:txXfrm>
        <a:off x="49317" y="902416"/>
        <a:ext cx="2274671" cy="1331658"/>
      </dsp:txXfrm>
    </dsp:sp>
    <dsp:sp modelId="{044B7CE3-98ED-489A-BFCD-D6447AE2A9EB}">
      <dsp:nvSpPr>
        <dsp:cNvPr id="0" name=""/>
        <dsp:cNvSpPr/>
      </dsp:nvSpPr>
      <dsp:spPr>
        <a:xfrm>
          <a:off x="2601172" y="1275911"/>
          <a:ext cx="499796" cy="58466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2601172" y="1392844"/>
        <a:ext cx="349857" cy="350801"/>
      </dsp:txXfrm>
    </dsp:sp>
    <dsp:sp modelId="{644E76B2-2BED-4ED0-A3B1-87E534EB3D2B}">
      <dsp:nvSpPr>
        <dsp:cNvPr id="0" name=""/>
        <dsp:cNvSpPr/>
      </dsp:nvSpPr>
      <dsp:spPr>
        <a:xfrm>
          <a:off x="3308431" y="860986"/>
          <a:ext cx="2357531" cy="14145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CA" sz="1200" b="1" kern="1200" dirty="0" err="1"/>
            <a:t>Json_normalize</a:t>
          </a:r>
          <a:r>
            <a:rPr lang="en-CA" sz="1200" b="1" kern="1200" dirty="0"/>
            <a:t> results and convert to Pandas </a:t>
          </a:r>
          <a:r>
            <a:rPr lang="en-CA" sz="1200" b="1" kern="1200" dirty="0" err="1"/>
            <a:t>dataframe</a:t>
          </a:r>
          <a:r>
            <a:rPr lang="en-CA" sz="1200" b="1" kern="1200" dirty="0"/>
            <a:t>:</a:t>
          </a:r>
          <a:br>
            <a:rPr lang="en-CA" sz="1200" kern="1200" dirty="0"/>
          </a:br>
          <a:r>
            <a:rPr lang="en-US" sz="1200" kern="1200" dirty="0" err="1"/>
            <a:t>json.loads</a:t>
          </a:r>
          <a:r>
            <a:rPr lang="en-US" sz="1200" kern="1200" dirty="0"/>
            <a:t>(</a:t>
          </a:r>
          <a:r>
            <a:rPr lang="en-US" sz="1200" kern="1200" dirty="0" err="1"/>
            <a:t>rocketjsonfile.text</a:t>
          </a:r>
          <a:r>
            <a:rPr lang="en-US" sz="1200" kern="1200" dirty="0"/>
            <a:t>)</a:t>
          </a:r>
        </a:p>
        <a:p>
          <a:pPr marL="0" lvl="0" indent="0" algn="l" defTabSz="533400">
            <a:lnSpc>
              <a:spcPct val="90000"/>
            </a:lnSpc>
            <a:spcBef>
              <a:spcPct val="0"/>
            </a:spcBef>
            <a:spcAft>
              <a:spcPct val="35000"/>
            </a:spcAft>
            <a:buNone/>
          </a:pPr>
          <a:r>
            <a:rPr lang="en-US" sz="1200" kern="1200" dirty="0" err="1"/>
            <a:t>pd.DataFrame</a:t>
          </a:r>
          <a:r>
            <a:rPr lang="en-US" sz="1200" kern="1200" dirty="0"/>
            <a:t>(results)data = </a:t>
          </a:r>
          <a:r>
            <a:rPr lang="en-US" sz="1200" kern="1200" dirty="0" err="1"/>
            <a:t>pd.json_normalize</a:t>
          </a:r>
          <a:r>
            <a:rPr lang="en-US" sz="1200" kern="1200" dirty="0"/>
            <a:t>(results)</a:t>
          </a:r>
          <a:endParaRPr lang="en-CA" sz="1200" kern="1200" dirty="0"/>
        </a:p>
        <a:p>
          <a:pPr marL="0" lvl="0" indent="0" algn="l" defTabSz="533400">
            <a:lnSpc>
              <a:spcPct val="90000"/>
            </a:lnSpc>
            <a:spcBef>
              <a:spcPct val="0"/>
            </a:spcBef>
            <a:spcAft>
              <a:spcPct val="35000"/>
            </a:spcAft>
            <a:buNone/>
          </a:pPr>
          <a:endParaRPr lang="en-US" sz="1200" kern="1200" dirty="0"/>
        </a:p>
      </dsp:txBody>
      <dsp:txXfrm>
        <a:off x="3349861" y="902416"/>
        <a:ext cx="2274671" cy="1331658"/>
      </dsp:txXfrm>
    </dsp:sp>
    <dsp:sp modelId="{3C3154B9-DD21-4592-B1BE-64F876E6745B}">
      <dsp:nvSpPr>
        <dsp:cNvPr id="0" name=""/>
        <dsp:cNvSpPr/>
      </dsp:nvSpPr>
      <dsp:spPr>
        <a:xfrm>
          <a:off x="5901715" y="1275911"/>
          <a:ext cx="499796" cy="58466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5901715" y="1392844"/>
        <a:ext cx="349857" cy="350801"/>
      </dsp:txXfrm>
    </dsp:sp>
    <dsp:sp modelId="{CC81DC7C-6720-44B7-9FC1-8D1A4D76CEB4}">
      <dsp:nvSpPr>
        <dsp:cNvPr id="0" name=""/>
        <dsp:cNvSpPr/>
      </dsp:nvSpPr>
      <dsp:spPr>
        <a:xfrm>
          <a:off x="6608975" y="860986"/>
          <a:ext cx="2357531" cy="14145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CA" sz="1200" kern="1200" dirty="0"/>
            <a:t>Extract rocket data to a dictionary and convert to </a:t>
          </a:r>
          <a:r>
            <a:rPr lang="en-CA" sz="1200" kern="1200" dirty="0" err="1"/>
            <a:t>dataframe</a:t>
          </a:r>
          <a:r>
            <a:rPr lang="en-CA" sz="1200" kern="1200" dirty="0"/>
            <a:t>:</a:t>
          </a:r>
          <a:br>
            <a:rPr lang="en-CA" sz="1200" kern="1200" dirty="0"/>
          </a:br>
          <a:r>
            <a:rPr lang="en-CA" sz="1200" kern="1200" dirty="0" err="1"/>
            <a:t>dfLaunch</a:t>
          </a:r>
          <a:r>
            <a:rPr lang="en-CA" sz="1200" kern="1200" dirty="0"/>
            <a:t> =  </a:t>
          </a:r>
          <a:r>
            <a:rPr lang="en-CA" sz="1200" kern="1200" dirty="0" err="1"/>
            <a:t>pd.DataFrame</a:t>
          </a:r>
          <a:r>
            <a:rPr lang="en-CA" sz="1200" kern="1200" dirty="0"/>
            <a:t>(</a:t>
          </a:r>
          <a:r>
            <a:rPr lang="en-CA" sz="1200" kern="1200" dirty="0" err="1"/>
            <a:t>launch_dict</a:t>
          </a:r>
          <a:r>
            <a:rPr lang="en-CA" sz="1200" kern="1200" dirty="0"/>
            <a:t>)</a:t>
          </a:r>
          <a:endParaRPr lang="en-US" sz="1200" kern="1200" dirty="0"/>
        </a:p>
      </dsp:txBody>
      <dsp:txXfrm>
        <a:off x="6650405" y="902416"/>
        <a:ext cx="2274671" cy="133165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C47810C-0335-4A85-88FD-86EC734FED49}">
      <dsp:nvSpPr>
        <dsp:cNvPr id="0" name=""/>
        <dsp:cNvSpPr/>
      </dsp:nvSpPr>
      <dsp:spPr>
        <a:xfrm>
          <a:off x="9609" y="1171705"/>
          <a:ext cx="1989226" cy="136137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CA" sz="1100" b="1" i="0" kern="1200" dirty="0"/>
            <a:t>Request the Falcon9 Launch Wiki page from its URL</a:t>
          </a:r>
          <a:br>
            <a:rPr lang="en-CA" sz="1100" b="1" i="0" kern="1200" dirty="0"/>
          </a:br>
          <a:r>
            <a:rPr lang="en-CA" sz="1100" kern="1200" dirty="0"/>
            <a:t>Falcon9Wiki</a:t>
          </a:r>
          <a:r>
            <a:rPr lang="en-CA" sz="1100" b="1" kern="1200" dirty="0"/>
            <a:t>=</a:t>
          </a:r>
          <a:r>
            <a:rPr lang="en-CA" sz="1100" kern="1200" dirty="0" err="1"/>
            <a:t>requests</a:t>
          </a:r>
          <a:r>
            <a:rPr lang="en-CA" sz="1100" b="1" kern="1200" dirty="0" err="1"/>
            <a:t>.</a:t>
          </a:r>
          <a:r>
            <a:rPr lang="en-CA" sz="1100" kern="1200" dirty="0" err="1"/>
            <a:t>get</a:t>
          </a:r>
          <a:r>
            <a:rPr lang="en-CA" sz="1100" kern="1200" dirty="0"/>
            <a:t>(</a:t>
          </a:r>
          <a:r>
            <a:rPr lang="en-CA" sz="1100" kern="1200" dirty="0" err="1"/>
            <a:t>static_url</a:t>
          </a:r>
          <a:r>
            <a:rPr lang="en-CA" sz="1100" kern="1200" dirty="0"/>
            <a:t>)</a:t>
          </a:r>
          <a:endParaRPr lang="en-CA" sz="1100" b="1" i="0" kern="1200" dirty="0"/>
        </a:p>
      </dsp:txBody>
      <dsp:txXfrm>
        <a:off x="49482" y="1211578"/>
        <a:ext cx="1909480" cy="1281631"/>
      </dsp:txXfrm>
    </dsp:sp>
    <dsp:sp modelId="{044B7CE3-98ED-489A-BFCD-D6447AE2A9EB}">
      <dsp:nvSpPr>
        <dsp:cNvPr id="0" name=""/>
        <dsp:cNvSpPr/>
      </dsp:nvSpPr>
      <dsp:spPr>
        <a:xfrm>
          <a:off x="2197759" y="1605729"/>
          <a:ext cx="421716" cy="49332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2197759" y="1704395"/>
        <a:ext cx="295201" cy="295996"/>
      </dsp:txXfrm>
    </dsp:sp>
    <dsp:sp modelId="{644E76B2-2BED-4ED0-A3B1-87E534EB3D2B}">
      <dsp:nvSpPr>
        <dsp:cNvPr id="0" name=""/>
        <dsp:cNvSpPr/>
      </dsp:nvSpPr>
      <dsp:spPr>
        <a:xfrm>
          <a:off x="2794527" y="1171705"/>
          <a:ext cx="1989226" cy="136137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CA" sz="1100" b="1" kern="1200" dirty="0"/>
            <a:t>Use </a:t>
          </a:r>
          <a:r>
            <a:rPr lang="en-CA" sz="1100" b="1" kern="1200" dirty="0" err="1"/>
            <a:t>BeautifulSoup</a:t>
          </a:r>
          <a:r>
            <a:rPr lang="en-CA" sz="1100" b="1" kern="1200" dirty="0"/>
            <a:t> object to parse the result</a:t>
          </a:r>
        </a:p>
        <a:p>
          <a:pPr marL="0" lvl="0" indent="0" algn="l" defTabSz="488950">
            <a:lnSpc>
              <a:spcPct val="90000"/>
            </a:lnSpc>
            <a:spcBef>
              <a:spcPct val="0"/>
            </a:spcBef>
            <a:spcAft>
              <a:spcPct val="35000"/>
            </a:spcAft>
            <a:buNone/>
          </a:pPr>
          <a:r>
            <a:rPr lang="en-CA" sz="1100" kern="1200" dirty="0"/>
            <a:t>Falcon9Wiki</a:t>
          </a:r>
          <a:r>
            <a:rPr lang="en-CA" sz="1100" b="1" kern="1200" dirty="0"/>
            <a:t>=</a:t>
          </a:r>
          <a:r>
            <a:rPr lang="en-CA" sz="1100" kern="1200" dirty="0" err="1"/>
            <a:t>requests</a:t>
          </a:r>
          <a:r>
            <a:rPr lang="en-CA" sz="1100" b="1" kern="1200" dirty="0" err="1"/>
            <a:t>.</a:t>
          </a:r>
          <a:r>
            <a:rPr lang="en-CA" sz="1100" kern="1200" dirty="0" err="1"/>
            <a:t>get</a:t>
          </a:r>
          <a:r>
            <a:rPr lang="en-CA" sz="1100" kern="1200" dirty="0"/>
            <a:t>(</a:t>
          </a:r>
          <a:r>
            <a:rPr lang="en-CA" sz="1100" kern="1200" dirty="0" err="1"/>
            <a:t>static_url</a:t>
          </a:r>
          <a:r>
            <a:rPr lang="en-CA" sz="1100" kern="1200" dirty="0"/>
            <a:t>)</a:t>
          </a:r>
          <a:endParaRPr lang="en-US" sz="1100" kern="1200" dirty="0"/>
        </a:p>
      </dsp:txBody>
      <dsp:txXfrm>
        <a:off x="2834400" y="1211578"/>
        <a:ext cx="1909480" cy="1281631"/>
      </dsp:txXfrm>
    </dsp:sp>
    <dsp:sp modelId="{3C3154B9-DD21-4592-B1BE-64F876E6745B}">
      <dsp:nvSpPr>
        <dsp:cNvPr id="0" name=""/>
        <dsp:cNvSpPr/>
      </dsp:nvSpPr>
      <dsp:spPr>
        <a:xfrm>
          <a:off x="4982677" y="1605729"/>
          <a:ext cx="421716" cy="49332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4982677" y="1704395"/>
        <a:ext cx="295201" cy="295996"/>
      </dsp:txXfrm>
    </dsp:sp>
    <dsp:sp modelId="{CC81DC7C-6720-44B7-9FC1-8D1A4D76CEB4}">
      <dsp:nvSpPr>
        <dsp:cNvPr id="0" name=""/>
        <dsp:cNvSpPr/>
      </dsp:nvSpPr>
      <dsp:spPr>
        <a:xfrm>
          <a:off x="5579445" y="1171705"/>
          <a:ext cx="1989226" cy="136137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CA" sz="1100" b="1" i="0" kern="1200" dirty="0"/>
            <a:t>Extract all column/variable names from the HTML table header</a:t>
          </a:r>
        </a:p>
        <a:p>
          <a:pPr marL="0" lvl="0" indent="0" algn="l" defTabSz="488950">
            <a:lnSpc>
              <a:spcPct val="90000"/>
            </a:lnSpc>
            <a:spcBef>
              <a:spcPct val="0"/>
            </a:spcBef>
            <a:spcAft>
              <a:spcPct val="35000"/>
            </a:spcAft>
            <a:buNone/>
          </a:pPr>
          <a:r>
            <a:rPr lang="en-CA" sz="1100" kern="1200" dirty="0" err="1"/>
            <a:t>html_tables</a:t>
          </a:r>
          <a:r>
            <a:rPr lang="en-CA" sz="1100" b="1" kern="1200" dirty="0"/>
            <a:t>=</a:t>
          </a:r>
          <a:r>
            <a:rPr lang="en-CA" sz="1100" kern="1200" dirty="0" err="1"/>
            <a:t>soup</a:t>
          </a:r>
          <a:r>
            <a:rPr lang="en-CA" sz="1100" b="1" kern="1200" dirty="0" err="1"/>
            <a:t>.</a:t>
          </a:r>
          <a:r>
            <a:rPr lang="en-CA" sz="1100" kern="1200" dirty="0" err="1"/>
            <a:t>find_all</a:t>
          </a:r>
          <a:r>
            <a:rPr lang="en-CA" sz="1100" kern="1200" dirty="0"/>
            <a:t>('table’)</a:t>
          </a:r>
        </a:p>
        <a:p>
          <a:pPr marL="0" lvl="0" indent="0" algn="l" defTabSz="488950">
            <a:lnSpc>
              <a:spcPct val="90000"/>
            </a:lnSpc>
            <a:spcBef>
              <a:spcPct val="0"/>
            </a:spcBef>
            <a:spcAft>
              <a:spcPct val="35000"/>
            </a:spcAft>
            <a:buNone/>
          </a:pPr>
          <a:r>
            <a:rPr lang="en-CA" sz="1100" kern="1200" dirty="0" err="1"/>
            <a:t>first_launch_table</a:t>
          </a:r>
          <a:r>
            <a:rPr lang="en-CA" sz="1100" b="1" kern="1200" dirty="0"/>
            <a:t>=</a:t>
          </a:r>
          <a:r>
            <a:rPr lang="en-CA" sz="1100" kern="1200" dirty="0" err="1"/>
            <a:t>html_tables</a:t>
          </a:r>
          <a:r>
            <a:rPr lang="en-CA" sz="1100" kern="1200" dirty="0"/>
            <a:t>[2]</a:t>
          </a:r>
          <a:endParaRPr lang="en-US" sz="1100" kern="1200" dirty="0"/>
        </a:p>
      </dsp:txBody>
      <dsp:txXfrm>
        <a:off x="5619318" y="1211578"/>
        <a:ext cx="1909480" cy="1281631"/>
      </dsp:txXfrm>
    </dsp:sp>
    <dsp:sp modelId="{F0B6CEF2-84A4-43A7-B85D-0AE1120F96F3}">
      <dsp:nvSpPr>
        <dsp:cNvPr id="0" name=""/>
        <dsp:cNvSpPr/>
      </dsp:nvSpPr>
      <dsp:spPr>
        <a:xfrm>
          <a:off x="7767595" y="1605729"/>
          <a:ext cx="421716" cy="49332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7767595" y="1704395"/>
        <a:ext cx="295201" cy="295996"/>
      </dsp:txXfrm>
    </dsp:sp>
    <dsp:sp modelId="{3A72EEEF-FF86-41EF-8031-B92B5A6717BA}">
      <dsp:nvSpPr>
        <dsp:cNvPr id="0" name=""/>
        <dsp:cNvSpPr/>
      </dsp:nvSpPr>
      <dsp:spPr>
        <a:xfrm>
          <a:off x="8364363" y="1171705"/>
          <a:ext cx="1989226" cy="136137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CA" sz="1100" b="1" kern="1200" dirty="0"/>
            <a:t>Extract each row into a dictionary and convert to </a:t>
          </a:r>
          <a:r>
            <a:rPr lang="en-CA" sz="1100" b="1" kern="1200" dirty="0" err="1"/>
            <a:t>dataframe</a:t>
          </a:r>
          <a:r>
            <a:rPr lang="en-CA" sz="1100" b="1" kern="1200" dirty="0"/>
            <a:t>:</a:t>
          </a:r>
          <a:br>
            <a:rPr lang="en-CA" sz="1100" kern="1200" dirty="0"/>
          </a:br>
          <a:r>
            <a:rPr lang="en-US" sz="1100" b="1" kern="1200" dirty="0" err="1"/>
            <a:t>for</a:t>
          </a:r>
          <a:r>
            <a:rPr lang="en-US" sz="1100" kern="1200" dirty="0" err="1"/>
            <a:t>rows</a:t>
          </a:r>
          <a:r>
            <a:rPr lang="en-US" sz="1100" b="1" kern="1200" dirty="0" err="1"/>
            <a:t>in</a:t>
          </a:r>
          <a:r>
            <a:rPr lang="en-US" sz="1100" kern="1200" dirty="0" err="1"/>
            <a:t>table</a:t>
          </a:r>
          <a:r>
            <a:rPr lang="en-US" sz="1100" b="1" kern="1200" dirty="0" err="1"/>
            <a:t>.</a:t>
          </a:r>
          <a:r>
            <a:rPr lang="en-US" sz="1100" kern="1200" dirty="0" err="1"/>
            <a:t>find_all</a:t>
          </a:r>
          <a:r>
            <a:rPr lang="en-US" sz="1100" kern="1200" dirty="0"/>
            <a:t>("tr"):…</a:t>
          </a:r>
          <a:br>
            <a:rPr lang="en-US" sz="1100" kern="1200" dirty="0"/>
          </a:br>
          <a:r>
            <a:rPr lang="en-CA" sz="1100" kern="1200" dirty="0" err="1"/>
            <a:t>df</a:t>
          </a:r>
          <a:r>
            <a:rPr lang="en-CA" sz="1100" b="1" kern="1200" dirty="0"/>
            <a:t>=</a:t>
          </a:r>
          <a:r>
            <a:rPr lang="en-CA" sz="1100" kern="1200" dirty="0" err="1"/>
            <a:t>pd</a:t>
          </a:r>
          <a:r>
            <a:rPr lang="en-CA" sz="1100" b="1" kern="1200" dirty="0" err="1"/>
            <a:t>.</a:t>
          </a:r>
          <a:r>
            <a:rPr lang="en-CA" sz="1100" kern="1200" dirty="0" err="1"/>
            <a:t>DataFrame</a:t>
          </a:r>
          <a:r>
            <a:rPr lang="en-CA" sz="1100" kern="1200" dirty="0"/>
            <a:t>(</a:t>
          </a:r>
          <a:r>
            <a:rPr lang="en-CA" sz="1100" kern="1200" dirty="0" err="1"/>
            <a:t>all_rows</a:t>
          </a:r>
          <a:r>
            <a:rPr lang="en-CA" sz="1100" kern="1200" dirty="0"/>
            <a:t>)</a:t>
          </a:r>
          <a:endParaRPr lang="en-US" sz="1100" kern="1200" dirty="0"/>
        </a:p>
      </dsp:txBody>
      <dsp:txXfrm>
        <a:off x="8404236" y="1211578"/>
        <a:ext cx="1909480" cy="128163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C47810C-0335-4A85-88FD-86EC734FED49}">
      <dsp:nvSpPr>
        <dsp:cNvPr id="0" name=""/>
        <dsp:cNvSpPr/>
      </dsp:nvSpPr>
      <dsp:spPr>
        <a:xfrm>
          <a:off x="10115" y="996601"/>
          <a:ext cx="1567116" cy="171158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CA" sz="1100" b="1" i="0" kern="1200" dirty="0"/>
            <a:t>Calculate the number of launches on each site</a:t>
          </a:r>
          <a:br>
            <a:rPr lang="en-CA" sz="1100" b="1" i="0" kern="1200" dirty="0"/>
          </a:br>
          <a:r>
            <a:rPr lang="en-CA" sz="1100" kern="1200" dirty="0" err="1"/>
            <a:t>NumOfLaunchesOfEachSite</a:t>
          </a:r>
          <a:r>
            <a:rPr lang="en-CA" sz="1100" b="1" kern="1200" dirty="0"/>
            <a:t>=</a:t>
          </a:r>
          <a:r>
            <a:rPr lang="en-CA" sz="1100" kern="1200" dirty="0" err="1"/>
            <a:t>df</a:t>
          </a:r>
          <a:r>
            <a:rPr lang="en-CA" sz="1100" kern="1200" dirty="0"/>
            <a:t>['</a:t>
          </a:r>
          <a:r>
            <a:rPr lang="en-CA" sz="1100" kern="1200" dirty="0" err="1"/>
            <a:t>LaunchSite</a:t>
          </a:r>
          <a:r>
            <a:rPr lang="en-CA" sz="1100" kern="1200" dirty="0"/>
            <a:t>']</a:t>
          </a:r>
          <a:r>
            <a:rPr lang="en-CA" sz="1100" b="1" kern="1200" dirty="0"/>
            <a:t>.</a:t>
          </a:r>
          <a:r>
            <a:rPr lang="en-CA" sz="1100" kern="1200" dirty="0" err="1"/>
            <a:t>value_counts</a:t>
          </a:r>
          <a:r>
            <a:rPr lang="en-CA" sz="1100" kern="1200" dirty="0"/>
            <a:t>()</a:t>
          </a:r>
          <a:endParaRPr lang="en-CA" sz="1100" b="1" i="0" kern="1200" dirty="0"/>
        </a:p>
      </dsp:txBody>
      <dsp:txXfrm>
        <a:off x="56014" y="1042500"/>
        <a:ext cx="1475318" cy="1619787"/>
      </dsp:txXfrm>
    </dsp:sp>
    <dsp:sp modelId="{044B7CE3-98ED-489A-BFCD-D6447AE2A9EB}">
      <dsp:nvSpPr>
        <dsp:cNvPr id="0" name=""/>
        <dsp:cNvSpPr/>
      </dsp:nvSpPr>
      <dsp:spPr>
        <a:xfrm>
          <a:off x="1733943" y="1658071"/>
          <a:ext cx="332228" cy="38864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1733943" y="1735800"/>
        <a:ext cx="232560" cy="233186"/>
      </dsp:txXfrm>
    </dsp:sp>
    <dsp:sp modelId="{644E76B2-2BED-4ED0-A3B1-87E534EB3D2B}">
      <dsp:nvSpPr>
        <dsp:cNvPr id="0" name=""/>
        <dsp:cNvSpPr/>
      </dsp:nvSpPr>
      <dsp:spPr>
        <a:xfrm>
          <a:off x="2204078" y="996601"/>
          <a:ext cx="1567116" cy="171158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CA" sz="1100" b="1" i="0" kern="1200" dirty="0"/>
            <a:t>Calculate the number and occurrence of each orbit</a:t>
          </a:r>
          <a:br>
            <a:rPr lang="en-CA" sz="1100" b="1" i="0" kern="1200" dirty="0"/>
          </a:br>
          <a:r>
            <a:rPr lang="en-US" sz="1100" kern="1200" dirty="0" err="1"/>
            <a:t>NumofOccurenceOfOrbit</a:t>
          </a:r>
          <a:r>
            <a:rPr lang="en-US" sz="1100" b="1" kern="1200" dirty="0"/>
            <a:t>=</a:t>
          </a:r>
          <a:r>
            <a:rPr lang="en-US" sz="1100" kern="1200" dirty="0" err="1"/>
            <a:t>df</a:t>
          </a:r>
          <a:r>
            <a:rPr lang="en-US" sz="1100" kern="1200" dirty="0"/>
            <a:t>['Orbit']</a:t>
          </a:r>
          <a:r>
            <a:rPr lang="en-US" sz="1100" b="1" kern="1200" dirty="0"/>
            <a:t>.</a:t>
          </a:r>
          <a:r>
            <a:rPr lang="en-US" sz="1100" kern="1200" dirty="0" err="1"/>
            <a:t>value_counts</a:t>
          </a:r>
          <a:r>
            <a:rPr lang="en-US" sz="1100" kern="1200" dirty="0"/>
            <a:t>()</a:t>
          </a:r>
        </a:p>
      </dsp:txBody>
      <dsp:txXfrm>
        <a:off x="2249977" y="1042500"/>
        <a:ext cx="1475318" cy="1619787"/>
      </dsp:txXfrm>
    </dsp:sp>
    <dsp:sp modelId="{3C3154B9-DD21-4592-B1BE-64F876E6745B}">
      <dsp:nvSpPr>
        <dsp:cNvPr id="0" name=""/>
        <dsp:cNvSpPr/>
      </dsp:nvSpPr>
      <dsp:spPr>
        <a:xfrm>
          <a:off x="3927906" y="1658071"/>
          <a:ext cx="332228" cy="38864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3927906" y="1735800"/>
        <a:ext cx="232560" cy="233186"/>
      </dsp:txXfrm>
    </dsp:sp>
    <dsp:sp modelId="{3A72EEEF-FF86-41EF-8031-B92B5A6717BA}">
      <dsp:nvSpPr>
        <dsp:cNvPr id="0" name=""/>
        <dsp:cNvSpPr/>
      </dsp:nvSpPr>
      <dsp:spPr>
        <a:xfrm>
          <a:off x="4398041" y="996601"/>
          <a:ext cx="1567116" cy="171158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CA" sz="1100" b="1" i="0" kern="1200" dirty="0"/>
            <a:t>Calculate the number and </a:t>
          </a:r>
          <a:r>
            <a:rPr lang="en-CA" sz="1100" b="1" i="0" kern="1200" dirty="0" err="1"/>
            <a:t>occurence</a:t>
          </a:r>
          <a:r>
            <a:rPr lang="en-CA" sz="1100" b="1" i="0" kern="1200" dirty="0"/>
            <a:t> of mission outcome of the orbits</a:t>
          </a:r>
          <a:br>
            <a:rPr lang="en-CA" sz="1100" b="1" i="0" kern="1200" dirty="0"/>
          </a:br>
          <a:r>
            <a:rPr lang="en-CA" sz="1100" kern="1200" dirty="0" err="1"/>
            <a:t>landing_outcomes</a:t>
          </a:r>
          <a:r>
            <a:rPr lang="en-CA" sz="1100" b="1" kern="1200" dirty="0"/>
            <a:t>=</a:t>
          </a:r>
          <a:r>
            <a:rPr lang="en-CA" sz="1100" kern="1200" dirty="0" err="1"/>
            <a:t>df</a:t>
          </a:r>
          <a:r>
            <a:rPr lang="en-CA" sz="1100" kern="1200" dirty="0"/>
            <a:t>['Outcome']</a:t>
          </a:r>
          <a:r>
            <a:rPr lang="en-CA" sz="1100" b="1" kern="1200" dirty="0"/>
            <a:t>.</a:t>
          </a:r>
          <a:r>
            <a:rPr lang="en-CA" sz="1100" kern="1200" dirty="0" err="1"/>
            <a:t>value_counts</a:t>
          </a:r>
          <a:r>
            <a:rPr lang="en-CA" sz="1100" kern="1200" dirty="0"/>
            <a:t>()</a:t>
          </a:r>
          <a:endParaRPr lang="en-US" sz="1100" kern="1200" dirty="0"/>
        </a:p>
      </dsp:txBody>
      <dsp:txXfrm>
        <a:off x="4443940" y="1042500"/>
        <a:ext cx="1475318" cy="1619787"/>
      </dsp:txXfrm>
    </dsp:sp>
    <dsp:sp modelId="{C40E337C-E883-49EF-88FB-44DEBDF701E1}">
      <dsp:nvSpPr>
        <dsp:cNvPr id="0" name=""/>
        <dsp:cNvSpPr/>
      </dsp:nvSpPr>
      <dsp:spPr>
        <a:xfrm>
          <a:off x="6121869" y="1658071"/>
          <a:ext cx="332228" cy="38864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6121869" y="1735800"/>
        <a:ext cx="232560" cy="233186"/>
      </dsp:txXfrm>
    </dsp:sp>
    <dsp:sp modelId="{E64A6ECB-F6E1-45DD-9688-0424B73BA681}">
      <dsp:nvSpPr>
        <dsp:cNvPr id="0" name=""/>
        <dsp:cNvSpPr/>
      </dsp:nvSpPr>
      <dsp:spPr>
        <a:xfrm>
          <a:off x="6592004" y="966836"/>
          <a:ext cx="1567116" cy="177111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CA" sz="1100" b="1" i="0" kern="1200" dirty="0"/>
            <a:t>create a set of outcomes where the second stage did not land successfully</a:t>
          </a:r>
          <a:br>
            <a:rPr lang="en-CA" sz="1100" b="1" i="0" kern="1200" dirty="0"/>
          </a:br>
          <a:r>
            <a:rPr lang="en-US" sz="1100" b="1" kern="1200" dirty="0" err="1"/>
            <a:t>for</a:t>
          </a:r>
          <a:r>
            <a:rPr lang="en-US" sz="1100" kern="1200" dirty="0" err="1"/>
            <a:t>i,outcome</a:t>
          </a:r>
          <a:r>
            <a:rPr lang="en-US" sz="1100" b="1" kern="1200" dirty="0" err="1"/>
            <a:t>in</a:t>
          </a:r>
          <a:r>
            <a:rPr lang="en-US" sz="1100" kern="1200" dirty="0" err="1"/>
            <a:t>enumerate</a:t>
          </a:r>
          <a:r>
            <a:rPr lang="en-US" sz="1100" kern="1200" dirty="0"/>
            <a:t>(</a:t>
          </a:r>
          <a:r>
            <a:rPr lang="en-US" sz="1100" kern="1200" dirty="0" err="1"/>
            <a:t>landing_outcomes</a:t>
          </a:r>
          <a:r>
            <a:rPr lang="en-US" sz="1100" b="1" kern="1200" dirty="0" err="1"/>
            <a:t>.</a:t>
          </a:r>
          <a:r>
            <a:rPr lang="en-US" sz="1100" kern="1200" dirty="0" err="1"/>
            <a:t>keys</a:t>
          </a:r>
          <a:r>
            <a:rPr lang="en-US" sz="1100" kern="1200" dirty="0"/>
            <a:t>()):print(</a:t>
          </a:r>
          <a:r>
            <a:rPr lang="en-US" sz="1100" kern="1200" dirty="0" err="1"/>
            <a:t>i,outcome</a:t>
          </a:r>
          <a:r>
            <a:rPr lang="en-US" sz="1100" kern="1200" dirty="0"/>
            <a:t>)</a:t>
          </a:r>
          <a:br>
            <a:rPr lang="en-US" sz="1100" kern="1200" dirty="0"/>
          </a:br>
          <a:r>
            <a:rPr lang="en-CA" sz="1100" kern="1200" dirty="0" err="1"/>
            <a:t>bad_outcomes</a:t>
          </a:r>
          <a:r>
            <a:rPr lang="en-CA" sz="1100" b="1" kern="1200" dirty="0"/>
            <a:t>=</a:t>
          </a:r>
          <a:r>
            <a:rPr lang="en-CA" sz="1100" kern="1200" dirty="0"/>
            <a:t>set(</a:t>
          </a:r>
          <a:r>
            <a:rPr lang="en-CA" sz="1100" kern="1200" dirty="0" err="1"/>
            <a:t>landing_outcomes</a:t>
          </a:r>
          <a:r>
            <a:rPr lang="en-CA" sz="1100" b="1" kern="1200" dirty="0" err="1"/>
            <a:t>.</a:t>
          </a:r>
          <a:r>
            <a:rPr lang="en-CA" sz="1100" kern="1200" dirty="0" err="1"/>
            <a:t>keys</a:t>
          </a:r>
          <a:r>
            <a:rPr lang="en-CA" sz="1100" kern="1200" dirty="0"/>
            <a:t>()[[1,3,5,6,7]])</a:t>
          </a:r>
          <a:endParaRPr lang="en-US" sz="1100" kern="1200" dirty="0"/>
        </a:p>
      </dsp:txBody>
      <dsp:txXfrm>
        <a:off x="6637903" y="1012735"/>
        <a:ext cx="1475318" cy="1679316"/>
      </dsp:txXfrm>
    </dsp:sp>
    <dsp:sp modelId="{332B7197-2956-445E-B2B9-7BBDBFC23AC1}">
      <dsp:nvSpPr>
        <dsp:cNvPr id="0" name=""/>
        <dsp:cNvSpPr/>
      </dsp:nvSpPr>
      <dsp:spPr>
        <a:xfrm>
          <a:off x="8315833" y="1658071"/>
          <a:ext cx="332228" cy="38864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8315833" y="1735800"/>
        <a:ext cx="232560" cy="233186"/>
      </dsp:txXfrm>
    </dsp:sp>
    <dsp:sp modelId="{23B79E3D-7624-4E5D-A594-4FC94404D78E}">
      <dsp:nvSpPr>
        <dsp:cNvPr id="0" name=""/>
        <dsp:cNvSpPr/>
      </dsp:nvSpPr>
      <dsp:spPr>
        <a:xfrm>
          <a:off x="8785968" y="996601"/>
          <a:ext cx="1567116" cy="171158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CA" sz="1100" b="1" i="0" kern="1200" dirty="0"/>
            <a:t>Create a landing outcome label from Outcome column</a:t>
          </a:r>
          <a:br>
            <a:rPr lang="en-CA" sz="1100" b="1" i="0" kern="1200" dirty="0"/>
          </a:br>
          <a:r>
            <a:rPr lang="en-CA" sz="1100" b="1" i="0" kern="1200" dirty="0" err="1"/>
            <a:t>l</a:t>
          </a:r>
          <a:r>
            <a:rPr lang="en-CA" sz="1100" kern="1200" dirty="0" err="1"/>
            <a:t>anding_class</a:t>
          </a:r>
          <a:r>
            <a:rPr lang="en-CA" sz="1100" b="1" kern="1200" dirty="0"/>
            <a:t>=</a:t>
          </a:r>
          <a:r>
            <a:rPr lang="en-CA" sz="1100" kern="1200" dirty="0" err="1"/>
            <a:t>df</a:t>
          </a:r>
          <a:r>
            <a:rPr lang="en-CA" sz="1100" kern="1200" dirty="0"/>
            <a:t>['Outcome']</a:t>
          </a:r>
          <a:r>
            <a:rPr lang="en-CA" sz="1100" b="1" kern="1200" dirty="0"/>
            <a:t>.</a:t>
          </a:r>
          <a:r>
            <a:rPr lang="en-CA" sz="1100" kern="1200" dirty="0" err="1"/>
            <a:t>to_list</a:t>
          </a:r>
          <a:r>
            <a:rPr lang="en-CA" sz="1100" kern="1200" dirty="0"/>
            <a:t>()</a:t>
          </a:r>
        </a:p>
        <a:p>
          <a:pPr marL="0" lvl="0" indent="0" algn="l" defTabSz="488950">
            <a:lnSpc>
              <a:spcPct val="90000"/>
            </a:lnSpc>
            <a:spcBef>
              <a:spcPct val="0"/>
            </a:spcBef>
            <a:spcAft>
              <a:spcPct val="35000"/>
            </a:spcAft>
            <a:buNone/>
          </a:pPr>
          <a:r>
            <a:rPr lang="en-US" sz="1100" kern="1200" dirty="0" err="1"/>
            <a:t>df</a:t>
          </a:r>
          <a:r>
            <a:rPr lang="en-US" sz="1100" kern="1200" dirty="0"/>
            <a:t>['Class']</a:t>
          </a:r>
          <a:r>
            <a:rPr lang="en-US" sz="1100" b="1" kern="1200" dirty="0"/>
            <a:t>=</a:t>
          </a:r>
          <a:r>
            <a:rPr lang="en-US" sz="1100" kern="1200" dirty="0" err="1"/>
            <a:t>landing_class</a:t>
          </a:r>
          <a:endParaRPr lang="en-US" sz="1100" kern="1200" dirty="0"/>
        </a:p>
      </dsp:txBody>
      <dsp:txXfrm>
        <a:off x="8831867" y="1042500"/>
        <a:ext cx="1475318" cy="161978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2860FE0-EC22-4B17-A53D-7B625C7FBBA1}">
      <dsp:nvSpPr>
        <dsp:cNvPr id="0" name=""/>
        <dsp:cNvSpPr/>
      </dsp:nvSpPr>
      <dsp:spPr>
        <a:xfrm>
          <a:off x="3834580" y="-149845"/>
          <a:ext cx="2678022" cy="102508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CA" sz="1200" b="1" i="0" kern="1200" dirty="0"/>
            <a:t>Step 1: Standardize and Transform the data</a:t>
          </a:r>
        </a:p>
        <a:p>
          <a:pPr marL="0" lvl="0" indent="0" algn="l" defTabSz="533400">
            <a:lnSpc>
              <a:spcPct val="90000"/>
            </a:lnSpc>
            <a:spcBef>
              <a:spcPct val="0"/>
            </a:spcBef>
            <a:spcAft>
              <a:spcPct val="35000"/>
            </a:spcAft>
            <a:buNone/>
          </a:pPr>
          <a:r>
            <a:rPr lang="en-US" sz="1000" b="1" i="0" kern="1200" dirty="0"/>
            <a:t>Y = data['Class'].</a:t>
          </a:r>
          <a:r>
            <a:rPr lang="en-US" sz="1000" b="1" i="0" kern="1200" dirty="0" err="1"/>
            <a:t>to_numpy</a:t>
          </a:r>
          <a:r>
            <a:rPr lang="en-US" sz="1000" b="1" i="0" kern="1200" dirty="0"/>
            <a:t>()</a:t>
          </a:r>
          <a:br>
            <a:rPr lang="en-US" sz="1000" b="1" i="0" kern="1200" dirty="0"/>
          </a:br>
          <a:r>
            <a:rPr lang="en-US" sz="1000" b="1" i="0" kern="1200" dirty="0"/>
            <a:t>scaler = </a:t>
          </a:r>
          <a:r>
            <a:rPr lang="en-US" sz="1000" b="1" i="0" kern="1200" dirty="0" err="1"/>
            <a:t>preprocessing.StandardScaler</a:t>
          </a:r>
          <a:r>
            <a:rPr lang="en-US" sz="1000" b="1" i="0" kern="1200" dirty="0"/>
            <a:t>().fit(X)
X = </a:t>
          </a:r>
          <a:r>
            <a:rPr lang="en-US" sz="1000" b="1" i="0" kern="1200" dirty="0" err="1"/>
            <a:t>scaler.transform</a:t>
          </a:r>
          <a:r>
            <a:rPr lang="en-US" sz="1000" b="1" i="0" kern="1200" dirty="0"/>
            <a:t>(X)</a:t>
          </a:r>
          <a:endParaRPr lang="en-CA" sz="1000" b="1" i="0" kern="1200" dirty="0"/>
        </a:p>
      </dsp:txBody>
      <dsp:txXfrm>
        <a:off x="3884620" y="-99805"/>
        <a:ext cx="2577942" cy="925001"/>
      </dsp:txXfrm>
    </dsp:sp>
    <dsp:sp modelId="{A08732E9-563D-47B0-9565-4CDFA7427A57}">
      <dsp:nvSpPr>
        <dsp:cNvPr id="0" name=""/>
        <dsp:cNvSpPr/>
      </dsp:nvSpPr>
      <dsp:spPr>
        <a:xfrm>
          <a:off x="3300755" y="646412"/>
          <a:ext cx="3381489" cy="3381489"/>
        </a:xfrm>
        <a:custGeom>
          <a:avLst/>
          <a:gdLst/>
          <a:ahLst/>
          <a:cxnLst/>
          <a:rect l="0" t="0" r="0" b="0"/>
          <a:pathLst>
            <a:path>
              <a:moveTo>
                <a:pt x="2613987" y="274326"/>
              </a:moveTo>
              <a:arcTo wR="1690744" hR="1690744" stAng="18185816" swAng="531811"/>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0CA18974-4346-42A5-86EE-EDD5AE266F2B}">
      <dsp:nvSpPr>
        <dsp:cNvPr id="0" name=""/>
        <dsp:cNvSpPr/>
      </dsp:nvSpPr>
      <dsp:spPr>
        <a:xfrm>
          <a:off x="5589377" y="1139564"/>
          <a:ext cx="2696733" cy="1156433"/>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CA" sz="1400" b="1" i="0" kern="1200" dirty="0"/>
            <a:t>Step 2: Split the date:</a:t>
          </a:r>
        </a:p>
        <a:p>
          <a:pPr marL="0" lvl="0" indent="0" algn="l" defTabSz="622300">
            <a:lnSpc>
              <a:spcPct val="90000"/>
            </a:lnSpc>
            <a:spcBef>
              <a:spcPct val="0"/>
            </a:spcBef>
            <a:spcAft>
              <a:spcPct val="35000"/>
            </a:spcAft>
            <a:buNone/>
          </a:pPr>
          <a:br>
            <a:rPr lang="en-CA" sz="1100" b="1" i="0" kern="1200" dirty="0"/>
          </a:br>
          <a:r>
            <a:rPr lang="en-CA" sz="1100" b="1" i="0" kern="1200" dirty="0" err="1"/>
            <a:t>X_train</a:t>
          </a:r>
          <a:r>
            <a:rPr lang="en-CA" sz="1100" b="1" i="0" kern="1200" dirty="0"/>
            <a:t>, </a:t>
          </a:r>
          <a:r>
            <a:rPr lang="en-CA" sz="1100" b="1" i="0" kern="1200" dirty="0" err="1"/>
            <a:t>X_test</a:t>
          </a:r>
          <a:r>
            <a:rPr lang="en-CA" sz="1100" b="1" i="0" kern="1200" dirty="0"/>
            <a:t>, </a:t>
          </a:r>
          <a:r>
            <a:rPr lang="en-CA" sz="1100" b="1" i="0" kern="1200" dirty="0" err="1"/>
            <a:t>Y_train</a:t>
          </a:r>
          <a:r>
            <a:rPr lang="en-CA" sz="1100" b="1" i="0" kern="1200" dirty="0"/>
            <a:t>, </a:t>
          </a:r>
          <a:r>
            <a:rPr lang="en-CA" sz="1100" b="1" i="0" kern="1200" dirty="0" err="1"/>
            <a:t>Y_test</a:t>
          </a:r>
          <a:r>
            <a:rPr lang="en-CA" sz="1100" b="1" i="0" kern="1200" dirty="0"/>
            <a:t> = </a:t>
          </a:r>
          <a:r>
            <a:rPr lang="en-CA" sz="1100" b="1" i="0" kern="1200" dirty="0" err="1"/>
            <a:t>train_test_split</a:t>
          </a:r>
          <a:r>
            <a:rPr lang="en-CA" sz="1100" b="1" i="0" kern="1200" dirty="0"/>
            <a:t>( X, Y, </a:t>
          </a:r>
          <a:r>
            <a:rPr lang="en-CA" sz="1100" b="1" i="0" kern="1200" dirty="0" err="1"/>
            <a:t>test_size</a:t>
          </a:r>
          <a:r>
            <a:rPr lang="en-CA" sz="1100" b="1" i="0" kern="1200" dirty="0"/>
            <a:t>=0.2, </a:t>
          </a:r>
          <a:r>
            <a:rPr lang="en-CA" sz="1100" b="1" i="0" kern="1200" dirty="0" err="1"/>
            <a:t>random_state</a:t>
          </a:r>
          <a:r>
            <a:rPr lang="en-CA" sz="1100" b="1" i="0" kern="1200" dirty="0"/>
            <a:t>=2)</a:t>
          </a:r>
        </a:p>
      </dsp:txBody>
      <dsp:txXfrm>
        <a:off x="5645829" y="1196016"/>
        <a:ext cx="2583829" cy="1043529"/>
      </dsp:txXfrm>
    </dsp:sp>
    <dsp:sp modelId="{3BEC4A43-4881-4AD8-A93D-F3B517F1051E}">
      <dsp:nvSpPr>
        <dsp:cNvPr id="0" name=""/>
        <dsp:cNvSpPr/>
      </dsp:nvSpPr>
      <dsp:spPr>
        <a:xfrm>
          <a:off x="3623897" y="190473"/>
          <a:ext cx="3381489" cy="3381489"/>
        </a:xfrm>
        <a:custGeom>
          <a:avLst/>
          <a:gdLst/>
          <a:ahLst/>
          <a:cxnLst/>
          <a:rect l="0" t="0" r="0" b="0"/>
          <a:pathLst>
            <a:path>
              <a:moveTo>
                <a:pt x="3307366" y="2185873"/>
              </a:moveTo>
              <a:arcTo wR="1690744" hR="1690744" stAng="1021706" swAng="511109"/>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7A766A23-D36C-408B-8276-9CEDD581D9A0}">
      <dsp:nvSpPr>
        <dsp:cNvPr id="0" name=""/>
        <dsp:cNvSpPr/>
      </dsp:nvSpPr>
      <dsp:spPr>
        <a:xfrm>
          <a:off x="5320227" y="2684712"/>
          <a:ext cx="1927969" cy="136584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CA" sz="1200" b="1" kern="1200" dirty="0"/>
            <a:t>Step 3: Training the Model</a:t>
          </a:r>
        </a:p>
        <a:p>
          <a:pPr marL="0" lvl="0" indent="0" algn="l" defTabSz="533400">
            <a:lnSpc>
              <a:spcPct val="90000"/>
            </a:lnSpc>
            <a:spcBef>
              <a:spcPct val="0"/>
            </a:spcBef>
            <a:spcAft>
              <a:spcPct val="35000"/>
            </a:spcAft>
            <a:buNone/>
          </a:pPr>
          <a:endParaRPr lang="en-CA" sz="1100" kern="1200" dirty="0"/>
        </a:p>
        <a:p>
          <a:pPr marL="0" lvl="0" indent="0" algn="l" defTabSz="533400">
            <a:lnSpc>
              <a:spcPct val="90000"/>
            </a:lnSpc>
            <a:spcBef>
              <a:spcPct val="0"/>
            </a:spcBef>
            <a:spcAft>
              <a:spcPct val="35000"/>
            </a:spcAft>
            <a:buNone/>
          </a:pPr>
          <a:r>
            <a:rPr lang="en-US" sz="1100" kern="1200" dirty="0" err="1"/>
            <a:t>lr</a:t>
          </a:r>
          <a:r>
            <a:rPr lang="en-US" sz="1100" kern="1200" dirty="0"/>
            <a:t>=</a:t>
          </a:r>
          <a:r>
            <a:rPr lang="en-US" sz="1100" kern="1200" dirty="0" err="1"/>
            <a:t>LogisticRegression</a:t>
          </a:r>
          <a:r>
            <a:rPr lang="en-US" sz="1100" kern="1200" dirty="0"/>
            <a:t>()
</a:t>
          </a:r>
          <a:r>
            <a:rPr lang="en-US" sz="1100" kern="1200" dirty="0" err="1"/>
            <a:t>logreg_cv</a:t>
          </a:r>
          <a:r>
            <a:rPr lang="en-US" sz="1100" kern="1200" dirty="0"/>
            <a:t> = </a:t>
          </a:r>
          <a:r>
            <a:rPr lang="en-US" sz="1100" kern="1200" dirty="0" err="1"/>
            <a:t>GridSearchCV</a:t>
          </a:r>
          <a:r>
            <a:rPr lang="en-US" sz="1100" kern="1200" dirty="0"/>
            <a:t>(</a:t>
          </a:r>
          <a:r>
            <a:rPr lang="en-US" sz="1100" kern="1200" dirty="0" err="1"/>
            <a:t>lr</a:t>
          </a:r>
          <a:r>
            <a:rPr lang="en-US" sz="1100" kern="1200" dirty="0"/>
            <a:t>, </a:t>
          </a:r>
          <a:r>
            <a:rPr lang="en-US" sz="1100" kern="1200" dirty="0" err="1"/>
            <a:t>parameters,cv</a:t>
          </a:r>
          <a:r>
            <a:rPr lang="en-US" sz="1100" kern="1200" dirty="0"/>
            <a:t>=10)
</a:t>
          </a:r>
          <a:r>
            <a:rPr lang="en-US" sz="1100" kern="1200" dirty="0" err="1"/>
            <a:t>logreg_cv.fit</a:t>
          </a:r>
          <a:r>
            <a:rPr lang="en-US" sz="1100" kern="1200" dirty="0"/>
            <a:t>(</a:t>
          </a:r>
          <a:r>
            <a:rPr lang="en-US" sz="1100" kern="1200" dirty="0" err="1"/>
            <a:t>X_train</a:t>
          </a:r>
          <a:r>
            <a:rPr lang="en-US" sz="1100" kern="1200" dirty="0"/>
            <a:t>, </a:t>
          </a:r>
          <a:r>
            <a:rPr lang="en-US" sz="1100" kern="1200" dirty="0" err="1"/>
            <a:t>Y_train</a:t>
          </a:r>
          <a:r>
            <a:rPr lang="en-US" sz="1100" kern="1200" dirty="0"/>
            <a:t>)</a:t>
          </a:r>
        </a:p>
      </dsp:txBody>
      <dsp:txXfrm>
        <a:off x="5386902" y="2751387"/>
        <a:ext cx="1794619" cy="1232499"/>
      </dsp:txXfrm>
    </dsp:sp>
    <dsp:sp modelId="{77A4B7C2-7BF6-4D4E-8FDA-92ED27939C75}">
      <dsp:nvSpPr>
        <dsp:cNvPr id="0" name=""/>
        <dsp:cNvSpPr/>
      </dsp:nvSpPr>
      <dsp:spPr>
        <a:xfrm>
          <a:off x="3250678" y="379479"/>
          <a:ext cx="3381489" cy="3381489"/>
        </a:xfrm>
        <a:custGeom>
          <a:avLst/>
          <a:gdLst/>
          <a:ahLst/>
          <a:cxnLst/>
          <a:rect l="0" t="0" r="0" b="0"/>
          <a:pathLst>
            <a:path>
              <a:moveTo>
                <a:pt x="2043566" y="3344266"/>
              </a:moveTo>
              <a:arcTo wR="1690744" hR="1690744" stAng="4677305" swAng="162408"/>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D593D281-4705-429D-AF9F-74F3F7D386BF}">
      <dsp:nvSpPr>
        <dsp:cNvPr id="0" name=""/>
        <dsp:cNvSpPr/>
      </dsp:nvSpPr>
      <dsp:spPr>
        <a:xfrm>
          <a:off x="3344786" y="2727668"/>
          <a:ext cx="1844682" cy="138722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CA" sz="1100" b="1" kern="1200" dirty="0"/>
            <a:t>Step 4: Evaluate the Model</a:t>
          </a:r>
          <a:br>
            <a:rPr lang="en-CA" sz="1100" kern="1200" dirty="0"/>
          </a:br>
          <a:endParaRPr lang="en-CA" sz="1100" kern="1200" dirty="0"/>
        </a:p>
        <a:p>
          <a:pPr marL="0" lvl="0" indent="0" algn="l" defTabSz="488950">
            <a:lnSpc>
              <a:spcPct val="90000"/>
            </a:lnSpc>
            <a:spcBef>
              <a:spcPct val="0"/>
            </a:spcBef>
            <a:spcAft>
              <a:spcPct val="35000"/>
            </a:spcAft>
            <a:buNone/>
          </a:pPr>
          <a:r>
            <a:rPr lang="en-CA" sz="1100" kern="1200" dirty="0" err="1"/>
            <a:t>logreg_accuracy</a:t>
          </a:r>
          <a:r>
            <a:rPr lang="en-CA" sz="1100" kern="1200" dirty="0"/>
            <a:t> = </a:t>
          </a:r>
          <a:r>
            <a:rPr lang="en-CA" sz="1100" kern="1200" dirty="0" err="1"/>
            <a:t>logreg_cv.score</a:t>
          </a:r>
          <a:r>
            <a:rPr lang="en-CA" sz="1100" kern="1200" dirty="0"/>
            <a:t>(</a:t>
          </a:r>
          <a:r>
            <a:rPr lang="en-CA" sz="1100" kern="1200" dirty="0" err="1"/>
            <a:t>X_test</a:t>
          </a:r>
          <a:r>
            <a:rPr lang="en-CA" sz="1100" kern="1200" dirty="0"/>
            <a:t>, </a:t>
          </a:r>
          <a:r>
            <a:rPr lang="en-CA" sz="1100" kern="1200" dirty="0" err="1"/>
            <a:t>Y_test</a:t>
          </a:r>
          <a:r>
            <a:rPr lang="en-CA" sz="1100" kern="1200" dirty="0"/>
            <a:t>)</a:t>
          </a:r>
        </a:p>
        <a:p>
          <a:pPr marL="0" lvl="0" indent="0" algn="l" defTabSz="488950">
            <a:lnSpc>
              <a:spcPct val="90000"/>
            </a:lnSpc>
            <a:spcBef>
              <a:spcPct val="0"/>
            </a:spcBef>
            <a:spcAft>
              <a:spcPct val="35000"/>
            </a:spcAft>
            <a:buNone/>
          </a:pPr>
          <a:endParaRPr lang="en-US" sz="1100" kern="1200" dirty="0"/>
        </a:p>
      </dsp:txBody>
      <dsp:txXfrm>
        <a:off x="3412505" y="2795387"/>
        <a:ext cx="1709244" cy="1251787"/>
      </dsp:txXfrm>
    </dsp:sp>
    <dsp:sp modelId="{07875D75-CFF0-47F2-82EB-FA04363C6FD4}">
      <dsp:nvSpPr>
        <dsp:cNvPr id="0" name=""/>
        <dsp:cNvSpPr/>
      </dsp:nvSpPr>
      <dsp:spPr>
        <a:xfrm>
          <a:off x="3651114" y="593019"/>
          <a:ext cx="3381489" cy="3381489"/>
        </a:xfrm>
        <a:custGeom>
          <a:avLst/>
          <a:gdLst/>
          <a:ahLst/>
          <a:cxnLst/>
          <a:rect l="0" t="0" r="0" b="0"/>
          <a:pathLst>
            <a:path>
              <a:moveTo>
                <a:pt x="38419" y="2049128"/>
              </a:moveTo>
              <a:arcTo wR="1690744" hR="1690744" stAng="10065738" swAng="539612"/>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012B9975-3E63-49D9-A115-614C6BF6124F}">
      <dsp:nvSpPr>
        <dsp:cNvPr id="0" name=""/>
        <dsp:cNvSpPr/>
      </dsp:nvSpPr>
      <dsp:spPr>
        <a:xfrm>
          <a:off x="2159571" y="1163787"/>
          <a:ext cx="3014024" cy="1127663"/>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CA" sz="1200" b="1" i="0" kern="1200" dirty="0"/>
            <a:t>Step 5: Go back to Step 1</a:t>
          </a:r>
          <a:br>
            <a:rPr lang="en-CA" sz="1200" b="1" i="0" kern="1200" dirty="0"/>
          </a:br>
          <a:br>
            <a:rPr lang="en-CA" sz="1100" b="1" i="0" kern="1200" dirty="0"/>
          </a:br>
          <a:r>
            <a:rPr lang="en-CA" sz="1100" b="1" i="0" kern="1200" dirty="0"/>
            <a:t>Repeat first step and continue to use different classification methods and parameters to train and test and compare the accuracy. Stop when you find the best classification method.</a:t>
          </a:r>
          <a:endParaRPr lang="en-US" sz="1100" kern="1200" dirty="0"/>
        </a:p>
      </dsp:txBody>
      <dsp:txXfrm>
        <a:off x="2214619" y="1218835"/>
        <a:ext cx="2903928" cy="1017567"/>
      </dsp:txXfrm>
    </dsp:sp>
    <dsp:sp modelId="{687B7A84-6AD7-44C4-A526-FD1F37B0E4D9}">
      <dsp:nvSpPr>
        <dsp:cNvPr id="0" name=""/>
        <dsp:cNvSpPr/>
      </dsp:nvSpPr>
      <dsp:spPr>
        <a:xfrm>
          <a:off x="3883452" y="571753"/>
          <a:ext cx="3381489" cy="3381489"/>
        </a:xfrm>
        <a:custGeom>
          <a:avLst/>
          <a:gdLst/>
          <a:ahLst/>
          <a:cxnLst/>
          <a:rect l="0" t="0" r="0" b="0"/>
          <a:pathLst>
            <a:path>
              <a:moveTo>
                <a:pt x="463157" y="528140"/>
              </a:moveTo>
              <a:arcTo wR="1690744" hR="1690744" stAng="13406560" swAng="526758"/>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4/22/2024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4/22/2024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4/22/2024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4/22/2024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4/22/2024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4/22/2024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4/22/2024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4/22/2024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4/22/2024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4/22/2024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4/22/2024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4/22/2024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hyperlink" Target="https://github.com/MindyWoo/testrepo/blob/test-branch/Week%201%20-%20Data%20wrangling.ipynb" TargetMode="External"/><Relationship Id="rId7" Type="http://schemas.openxmlformats.org/officeDocument/2006/relationships/diagramColors" Target="../diagrams/colors4.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MindyWoo/testrepo/blob/test-branch/Week%202%20-%20EDA%20Visualiza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MindyWoo/testrepo/blob/test-branch/Week%202%20-%20EDA%20SQL.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MindyWoo/testrepo/blob/test-branch/Week%203%20-%20Launch_site_loca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MindyWoo/testrepo/blob/test-branch/spacex_dash_app.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hyperlink" Target="https://github.com/MindyWoo/testrepo/blob/test-branch/Week%204%20-%20Machine%20Learning%20Prediction_Part_5.ipynb" TargetMode="External"/><Relationship Id="rId7" Type="http://schemas.openxmlformats.org/officeDocument/2006/relationships/diagramColors" Target="../diagrams/colors5.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3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3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38.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3.png"/></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hyperlink" Target="https://github.com/MindyWoo/testrepo/blob/051c21fde3011cc0a80614911dc1e3470dca1e32/Week%201%20-%20Complee%20the%20Data%20Collection%20API%20Lab.ipynb" TargetMode="External"/><Relationship Id="rId7" Type="http://schemas.openxmlformats.org/officeDocument/2006/relationships/diagramColors" Target="../diagrams/colors2.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9.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hyperlink" Target="https://github.com/MindyWoo/testrepo/blob/test-branch/Week%201%20-%20Web%20Scraping.ipynb" TargetMode="External"/><Relationship Id="rId7" Type="http://schemas.openxmlformats.org/officeDocument/2006/relationships/diagramColors" Target="../diagrams/colors3.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Chun Ming Wu</a:t>
            </a:r>
          </a:p>
          <a:p>
            <a:r>
              <a:rPr lang="en-US" dirty="0">
                <a:solidFill>
                  <a:schemeClr val="bg2"/>
                </a:solidFill>
                <a:latin typeface="Abadi" panose="020B0604020104020204" pitchFamily="34" charset="0"/>
                <a:ea typeface="SF Pro" pitchFamily="2" charset="0"/>
                <a:cs typeface="SF Pro" pitchFamily="2" charset="0"/>
              </a:rPr>
              <a:t>April 22, 2024</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408FA-8A86-674B-3A36-2B26495A7ADC}"/>
              </a:ext>
            </a:extLst>
          </p:cNvPr>
          <p:cNvSpPr>
            <a:spLocks noGrp="1"/>
          </p:cNvSpPr>
          <p:nvPr>
            <p:ph type="title"/>
          </p:nvPr>
        </p:nvSpPr>
        <p:spPr/>
        <p:txBody>
          <a:bodyPr/>
          <a:lstStyle/>
          <a:p>
            <a:r>
              <a:rPr lang="en-US" dirty="0">
                <a:solidFill>
                  <a:srgbClr val="0B49CB"/>
                </a:solidFill>
                <a:latin typeface="Abadi"/>
              </a:rPr>
              <a:t>Data Wrangling</a:t>
            </a:r>
            <a:br>
              <a:rPr lang="en-US" dirty="0">
                <a:solidFill>
                  <a:srgbClr val="0B49CB"/>
                </a:solidFill>
                <a:latin typeface="Abadi"/>
              </a:rPr>
            </a:br>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1"/>
          </p:nvPr>
        </p:nvSpPr>
        <p:spPr>
          <a:prstGeom prst="rect">
            <a:avLst/>
          </a:prstGeom>
        </p:spPr>
        <p:txBody>
          <a:bodyPr/>
          <a:lstStyle/>
          <a:p>
            <a:r>
              <a:rPr lang="en-CA" sz="2200" dirty="0">
                <a:solidFill>
                  <a:schemeClr val="accent3">
                    <a:lumMod val="25000"/>
                  </a:schemeClr>
                </a:solidFill>
                <a:latin typeface="Abadi" panose="020B0604020104020204" pitchFamily="34" charset="0"/>
              </a:rPr>
              <a:t>Use EDA method to find patterns in the data and determine what would be the label for training supervised models. </a:t>
            </a:r>
            <a:r>
              <a:rPr lang="en-CA" sz="2200" dirty="0">
                <a:solidFill>
                  <a:schemeClr val="accent3">
                    <a:lumMod val="25000"/>
                  </a:schemeClr>
                </a:solidFill>
                <a:latin typeface="Abadi" panose="020B0604020104020204" pitchFamily="34" charset="0"/>
                <a:hlinkClick r:id="rId3"/>
              </a:rPr>
              <a:t>GitHub Link</a:t>
            </a:r>
            <a:endParaRPr lang="en-CA"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graphicFrame>
        <p:nvGraphicFramePr>
          <p:cNvPr id="6" name="Content Placeholder 3">
            <a:extLst>
              <a:ext uri="{FF2B5EF4-FFF2-40B4-BE49-F238E27FC236}">
                <a16:creationId xmlns:a16="http://schemas.microsoft.com/office/drawing/2014/main" id="{90203009-BAE1-ADBC-2EA0-51524379E8C8}"/>
              </a:ext>
            </a:extLst>
          </p:cNvPr>
          <p:cNvGraphicFramePr>
            <a:graphicFrameLocks/>
          </p:cNvGraphicFramePr>
          <p:nvPr>
            <p:extLst>
              <p:ext uri="{D42A27DB-BD31-4B8C-83A1-F6EECF244321}">
                <p14:modId xmlns:p14="http://schemas.microsoft.com/office/powerpoint/2010/main" val="2376544045"/>
              </p:ext>
            </p:extLst>
          </p:nvPr>
        </p:nvGraphicFramePr>
        <p:xfrm>
          <a:off x="922411" y="2462162"/>
          <a:ext cx="10363200" cy="370478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55174"/>
            <a:ext cx="9745589" cy="5132439"/>
          </a:xfrm>
          <a:prstGeom prst="rect">
            <a:avLst/>
          </a:prstGeom>
        </p:spPr>
        <p:txBody>
          <a:bodyPr lIns="91440" tIns="45720" rIns="91440" bIns="45720" anchor="t"/>
          <a:lstStyle/>
          <a:p>
            <a:pPr>
              <a:lnSpc>
                <a:spcPct val="100000"/>
              </a:lnSpc>
              <a:spcBef>
                <a:spcPts val="1400"/>
              </a:spcBef>
            </a:pPr>
            <a:r>
              <a:rPr lang="en-US" sz="1600" dirty="0">
                <a:solidFill>
                  <a:schemeClr val="accent3">
                    <a:lumMod val="25000"/>
                  </a:schemeClr>
                </a:solidFill>
                <a:latin typeface="Abadi"/>
              </a:rPr>
              <a:t>I used seaborn library </a:t>
            </a:r>
            <a:r>
              <a:rPr lang="en-US" sz="1600" dirty="0" err="1">
                <a:solidFill>
                  <a:schemeClr val="accent3">
                    <a:lumMod val="25000"/>
                  </a:schemeClr>
                </a:solidFill>
                <a:latin typeface="Abadi"/>
              </a:rPr>
              <a:t>catplot</a:t>
            </a:r>
            <a:r>
              <a:rPr lang="en-US" sz="1600" dirty="0">
                <a:solidFill>
                  <a:schemeClr val="accent3">
                    <a:lumMod val="25000"/>
                  </a:schemeClr>
                </a:solidFill>
                <a:latin typeface="Abadi"/>
              </a:rPr>
              <a:t> to visualize different features relationships to the landing outcomes. The scatter plot shows the distributions of different variable across different categories, it also shows the outliers and I can compare the distributions between categories as well.</a:t>
            </a:r>
          </a:p>
          <a:p>
            <a:pPr lvl="1">
              <a:lnSpc>
                <a:spcPct val="100000"/>
              </a:lnSpc>
              <a:spcBef>
                <a:spcPts val="1400"/>
              </a:spcBef>
            </a:pPr>
            <a:r>
              <a:rPr lang="en-US" sz="1400" dirty="0" err="1">
                <a:solidFill>
                  <a:schemeClr val="accent3">
                    <a:lumMod val="25000"/>
                  </a:schemeClr>
                </a:solidFill>
                <a:latin typeface="Abadi"/>
              </a:rPr>
              <a:t>Flightnumber</a:t>
            </a:r>
            <a:r>
              <a:rPr lang="en-US" sz="1400" dirty="0">
                <a:solidFill>
                  <a:schemeClr val="accent3">
                    <a:lumMod val="25000"/>
                  </a:schemeClr>
                </a:solidFill>
                <a:latin typeface="Abadi"/>
              </a:rPr>
              <a:t> increases, the first stage is more likely to land successfully. There is no relationship between flight number and GTO orbit.</a:t>
            </a:r>
          </a:p>
          <a:p>
            <a:pPr lvl="1">
              <a:lnSpc>
                <a:spcPct val="100000"/>
              </a:lnSpc>
              <a:spcBef>
                <a:spcPts val="1400"/>
              </a:spcBef>
            </a:pPr>
            <a:r>
              <a:rPr lang="en-US" sz="1400" dirty="0" err="1">
                <a:solidFill>
                  <a:schemeClr val="accent3">
                    <a:lumMod val="25000"/>
                  </a:schemeClr>
                </a:solidFill>
                <a:latin typeface="Abadi"/>
              </a:rPr>
              <a:t>PayloadMass</a:t>
            </a:r>
            <a:r>
              <a:rPr lang="en-US" sz="1400" dirty="0">
                <a:solidFill>
                  <a:schemeClr val="accent3">
                    <a:lumMod val="25000"/>
                  </a:schemeClr>
                </a:solidFill>
                <a:latin typeface="Abadi"/>
              </a:rPr>
              <a:t> increases, the first stage has less successful landing</a:t>
            </a:r>
          </a:p>
          <a:p>
            <a:pPr lvl="1">
              <a:lnSpc>
                <a:spcPct val="100000"/>
              </a:lnSpc>
              <a:spcBef>
                <a:spcPts val="1400"/>
              </a:spcBef>
            </a:pPr>
            <a:r>
              <a:rPr lang="en-CA" sz="1400" dirty="0">
                <a:solidFill>
                  <a:schemeClr val="accent3">
                    <a:lumMod val="25000"/>
                  </a:schemeClr>
                </a:solidFill>
                <a:latin typeface="Abadi"/>
              </a:rPr>
              <a:t>Different launch sites have different success rates. CCAFS LC-40, has a success rate of 60 %, while KSC LC-39A and VAFB SLC 4E has a success rate of 77%</a:t>
            </a:r>
          </a:p>
          <a:p>
            <a:pPr lvl="1">
              <a:lnSpc>
                <a:spcPct val="100000"/>
              </a:lnSpc>
              <a:spcBef>
                <a:spcPts val="1400"/>
              </a:spcBef>
            </a:pPr>
            <a:r>
              <a:rPr lang="en-CA" sz="1400" dirty="0">
                <a:solidFill>
                  <a:schemeClr val="accent3">
                    <a:lumMod val="25000"/>
                  </a:schemeClr>
                </a:solidFill>
                <a:latin typeface="Abadi"/>
              </a:rPr>
              <a:t>Visualize the relationship between success rate of each orbit type and launch site. </a:t>
            </a:r>
          </a:p>
          <a:p>
            <a:pPr>
              <a:lnSpc>
                <a:spcPct val="100000"/>
              </a:lnSpc>
              <a:spcBef>
                <a:spcPts val="1400"/>
              </a:spcBef>
            </a:pPr>
            <a:r>
              <a:rPr lang="en-CA" sz="1600" dirty="0">
                <a:solidFill>
                  <a:schemeClr val="accent3">
                    <a:lumMod val="25000"/>
                  </a:schemeClr>
                </a:solidFill>
                <a:latin typeface="Abadi"/>
              </a:rPr>
              <a:t>Bar Chart </a:t>
            </a:r>
          </a:p>
          <a:p>
            <a:pPr lvl="1">
              <a:lnSpc>
                <a:spcPct val="100000"/>
              </a:lnSpc>
              <a:spcBef>
                <a:spcPts val="1400"/>
              </a:spcBef>
            </a:pPr>
            <a:r>
              <a:rPr lang="en-CA" sz="1400" dirty="0">
                <a:solidFill>
                  <a:schemeClr val="accent3">
                    <a:lumMod val="25000"/>
                  </a:schemeClr>
                </a:solidFill>
                <a:latin typeface="Abadi"/>
              </a:rPr>
              <a:t>I used bar chart to compare the success landing rate of each orbit type. We found SO has 0 success landing, ES-L1, GEO, HEO, SSO has similar success rate.</a:t>
            </a:r>
          </a:p>
          <a:p>
            <a:pPr>
              <a:lnSpc>
                <a:spcPct val="100000"/>
              </a:lnSpc>
              <a:spcBef>
                <a:spcPts val="1400"/>
              </a:spcBef>
            </a:pPr>
            <a:r>
              <a:rPr lang="en-CA" sz="1600" dirty="0">
                <a:solidFill>
                  <a:schemeClr val="accent3">
                    <a:lumMod val="25000"/>
                  </a:schemeClr>
                </a:solidFill>
                <a:latin typeface="Abadi"/>
              </a:rPr>
              <a:t>Line Graph</a:t>
            </a:r>
          </a:p>
          <a:p>
            <a:pPr lvl="1">
              <a:lnSpc>
                <a:spcPct val="100000"/>
              </a:lnSpc>
              <a:spcBef>
                <a:spcPts val="1400"/>
              </a:spcBef>
            </a:pPr>
            <a:r>
              <a:rPr lang="en-CA" sz="1400" dirty="0">
                <a:solidFill>
                  <a:schemeClr val="accent3">
                    <a:lumMod val="25000"/>
                  </a:schemeClr>
                </a:solidFill>
                <a:latin typeface="Abadi"/>
              </a:rPr>
              <a:t>The line graph shows the trend of successful landing over the years, since 2023, the successful landing rate kept increasing until 2020</a:t>
            </a:r>
            <a:endParaRPr lang="en-US" sz="1400" dirty="0">
              <a:solidFill>
                <a:schemeClr val="accent3">
                  <a:lumMod val="25000"/>
                </a:schemeClr>
              </a:solidFill>
              <a:latin typeface="Abadi"/>
            </a:endParaRPr>
          </a:p>
          <a:p>
            <a:r>
              <a:rPr lang="en-US" sz="1600" dirty="0">
                <a:hlinkClick r:id="rId3"/>
              </a:rPr>
              <a:t>GitHub Link</a:t>
            </a:r>
            <a:endParaRPr lang="en-US" sz="1600"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34028" y="1386349"/>
            <a:ext cx="9745589" cy="5250426"/>
          </a:xfrm>
          <a:prstGeom prst="rect">
            <a:avLst/>
          </a:prstGeom>
        </p:spPr>
        <p:txBody>
          <a:bodyPr lIns="91440" tIns="45720" rIns="91440" bIns="45720" anchor="t"/>
          <a:lstStyle/>
          <a:p>
            <a:pPr>
              <a:lnSpc>
                <a:spcPct val="100000"/>
              </a:lnSpc>
              <a:spcBef>
                <a:spcPts val="500"/>
              </a:spcBef>
            </a:pPr>
            <a:r>
              <a:rPr lang="en-US" sz="1100" b="1" dirty="0">
                <a:solidFill>
                  <a:schemeClr val="accent3">
                    <a:lumMod val="25000"/>
                  </a:schemeClr>
                </a:solidFill>
                <a:latin typeface="Abadi"/>
              </a:rPr>
              <a:t>Use limit to show first 5 rows from SPACEXTABLE table</a:t>
            </a:r>
          </a:p>
          <a:p>
            <a:pPr lvl="1">
              <a:lnSpc>
                <a:spcPct val="100000"/>
              </a:lnSpc>
            </a:pPr>
            <a:r>
              <a:rPr lang="en-CA" sz="1100" dirty="0">
                <a:solidFill>
                  <a:schemeClr val="accent3">
                    <a:lumMod val="25000"/>
                  </a:schemeClr>
                </a:solidFill>
                <a:latin typeface="Abadi"/>
              </a:rPr>
              <a:t>select * from SPACEXTABLE where </a:t>
            </a:r>
            <a:r>
              <a:rPr lang="en-CA" sz="1100" dirty="0" err="1">
                <a:solidFill>
                  <a:schemeClr val="accent3">
                    <a:lumMod val="25000"/>
                  </a:schemeClr>
                </a:solidFill>
                <a:latin typeface="Abadi"/>
              </a:rPr>
              <a:t>Launch_Site</a:t>
            </a:r>
            <a:r>
              <a:rPr lang="en-CA" sz="1100" dirty="0">
                <a:solidFill>
                  <a:schemeClr val="accent3">
                    <a:lumMod val="25000"/>
                  </a:schemeClr>
                </a:solidFill>
                <a:latin typeface="Abadi"/>
              </a:rPr>
              <a:t> like '%CCA%'  limit 5</a:t>
            </a:r>
          </a:p>
          <a:p>
            <a:pPr>
              <a:lnSpc>
                <a:spcPct val="100000"/>
              </a:lnSpc>
              <a:spcBef>
                <a:spcPts val="500"/>
              </a:spcBef>
            </a:pPr>
            <a:r>
              <a:rPr lang="en-CA" sz="1100" b="1" dirty="0">
                <a:solidFill>
                  <a:schemeClr val="accent3">
                    <a:lumMod val="25000"/>
                  </a:schemeClr>
                </a:solidFill>
                <a:latin typeface="Abadi"/>
              </a:rPr>
              <a:t>Display the total payload mass carried by boosters launched by NASA (CRS)</a:t>
            </a:r>
          </a:p>
          <a:p>
            <a:pPr lvl="1">
              <a:lnSpc>
                <a:spcPct val="100000"/>
              </a:lnSpc>
            </a:pPr>
            <a:r>
              <a:rPr lang="en-CA" sz="1100" dirty="0">
                <a:solidFill>
                  <a:schemeClr val="accent3">
                    <a:lumMod val="25000"/>
                  </a:schemeClr>
                </a:solidFill>
                <a:latin typeface="Abadi"/>
              </a:rPr>
              <a:t>select sum("PAYLOAD_MASS__KG_") as </a:t>
            </a:r>
            <a:r>
              <a:rPr lang="en-CA" sz="1100" dirty="0" err="1">
                <a:solidFill>
                  <a:schemeClr val="accent3">
                    <a:lumMod val="25000"/>
                  </a:schemeClr>
                </a:solidFill>
                <a:latin typeface="Abadi"/>
              </a:rPr>
              <a:t>Total_Payload_mass</a:t>
            </a:r>
            <a:r>
              <a:rPr lang="en-CA" sz="1100" dirty="0">
                <a:solidFill>
                  <a:schemeClr val="accent3">
                    <a:lumMod val="25000"/>
                  </a:schemeClr>
                </a:solidFill>
                <a:latin typeface="Abadi"/>
              </a:rPr>
              <a:t> from  SPACEXTABLE where Customer = 'NASA (CRS)’</a:t>
            </a:r>
          </a:p>
          <a:p>
            <a:pPr>
              <a:lnSpc>
                <a:spcPct val="100000"/>
              </a:lnSpc>
              <a:spcBef>
                <a:spcPts val="500"/>
              </a:spcBef>
            </a:pPr>
            <a:r>
              <a:rPr lang="en-CA" sz="1100" b="1" dirty="0">
                <a:solidFill>
                  <a:schemeClr val="accent3">
                    <a:lumMod val="25000"/>
                  </a:schemeClr>
                </a:solidFill>
                <a:latin typeface="Abadi"/>
              </a:rPr>
              <a:t>Display average payload mass carried by booster version F9 v1.1</a:t>
            </a:r>
          </a:p>
          <a:p>
            <a:pPr lvl="1">
              <a:lnSpc>
                <a:spcPct val="100000"/>
              </a:lnSpc>
            </a:pPr>
            <a:r>
              <a:rPr lang="en-CA" sz="1100" dirty="0">
                <a:solidFill>
                  <a:schemeClr val="accent3">
                    <a:lumMod val="25000"/>
                  </a:schemeClr>
                </a:solidFill>
                <a:latin typeface="Abadi"/>
              </a:rPr>
              <a:t>select avg("PAYLOAD_MASS__KG_") as </a:t>
            </a:r>
            <a:r>
              <a:rPr lang="en-CA" sz="1100" dirty="0" err="1">
                <a:solidFill>
                  <a:schemeClr val="accent3">
                    <a:lumMod val="25000"/>
                  </a:schemeClr>
                </a:solidFill>
                <a:latin typeface="Abadi"/>
              </a:rPr>
              <a:t>Average_Payload_Mass</a:t>
            </a:r>
            <a:r>
              <a:rPr lang="en-CA" sz="1100" dirty="0">
                <a:solidFill>
                  <a:schemeClr val="accent3">
                    <a:lumMod val="25000"/>
                  </a:schemeClr>
                </a:solidFill>
                <a:latin typeface="Abadi"/>
              </a:rPr>
              <a:t> from SPACEXTABLE where </a:t>
            </a:r>
            <a:r>
              <a:rPr lang="en-CA" sz="1100" dirty="0" err="1">
                <a:solidFill>
                  <a:schemeClr val="accent3">
                    <a:lumMod val="25000"/>
                  </a:schemeClr>
                </a:solidFill>
                <a:latin typeface="Abadi"/>
              </a:rPr>
              <a:t>Booster_Version</a:t>
            </a:r>
            <a:r>
              <a:rPr lang="en-CA" sz="1100" dirty="0">
                <a:solidFill>
                  <a:schemeClr val="accent3">
                    <a:lumMod val="25000"/>
                  </a:schemeClr>
                </a:solidFill>
                <a:latin typeface="Abadi"/>
              </a:rPr>
              <a:t> = 'F9 v1.1’</a:t>
            </a:r>
          </a:p>
          <a:p>
            <a:pPr>
              <a:lnSpc>
                <a:spcPct val="100000"/>
              </a:lnSpc>
              <a:spcBef>
                <a:spcPts val="500"/>
              </a:spcBef>
            </a:pPr>
            <a:r>
              <a:rPr lang="en-CA" sz="1100" b="1" dirty="0">
                <a:solidFill>
                  <a:schemeClr val="accent3">
                    <a:lumMod val="25000"/>
                  </a:schemeClr>
                </a:solidFill>
                <a:latin typeface="Abadi"/>
              </a:rPr>
              <a:t>List the date when the first </a:t>
            </a:r>
            <a:r>
              <a:rPr lang="en-CA" sz="1100" b="1" dirty="0" err="1">
                <a:solidFill>
                  <a:schemeClr val="accent3">
                    <a:lumMod val="25000"/>
                  </a:schemeClr>
                </a:solidFill>
                <a:latin typeface="Abadi"/>
              </a:rPr>
              <a:t>succesful</a:t>
            </a:r>
            <a:r>
              <a:rPr lang="en-CA" sz="1100" b="1" dirty="0">
                <a:solidFill>
                  <a:schemeClr val="accent3">
                    <a:lumMod val="25000"/>
                  </a:schemeClr>
                </a:solidFill>
                <a:latin typeface="Abadi"/>
              </a:rPr>
              <a:t> landing outcome in ground pad was achieved</a:t>
            </a:r>
          </a:p>
          <a:p>
            <a:pPr lvl="1">
              <a:lnSpc>
                <a:spcPct val="100000"/>
              </a:lnSpc>
            </a:pPr>
            <a:r>
              <a:rPr lang="en-CA" sz="1100" dirty="0">
                <a:solidFill>
                  <a:schemeClr val="accent3">
                    <a:lumMod val="25000"/>
                  </a:schemeClr>
                </a:solidFill>
                <a:latin typeface="Abadi"/>
              </a:rPr>
              <a:t>select min(Date) as </a:t>
            </a:r>
            <a:r>
              <a:rPr lang="en-CA" sz="1100" dirty="0" err="1">
                <a:solidFill>
                  <a:schemeClr val="accent3">
                    <a:lumMod val="25000"/>
                  </a:schemeClr>
                </a:solidFill>
                <a:latin typeface="Abadi"/>
              </a:rPr>
              <a:t>Landing_Date</a:t>
            </a:r>
            <a:r>
              <a:rPr lang="en-CA" sz="1100" dirty="0">
                <a:solidFill>
                  <a:schemeClr val="accent3">
                    <a:lumMod val="25000"/>
                  </a:schemeClr>
                </a:solidFill>
                <a:latin typeface="Abadi"/>
              </a:rPr>
              <a:t> from  SPACEXTABLE where </a:t>
            </a:r>
            <a:r>
              <a:rPr lang="en-CA" sz="1100" dirty="0" err="1">
                <a:solidFill>
                  <a:schemeClr val="accent3">
                    <a:lumMod val="25000"/>
                  </a:schemeClr>
                </a:solidFill>
                <a:latin typeface="Abadi"/>
              </a:rPr>
              <a:t>Landing_Outcome</a:t>
            </a:r>
            <a:r>
              <a:rPr lang="en-CA" sz="1100" dirty="0">
                <a:solidFill>
                  <a:schemeClr val="accent3">
                    <a:lumMod val="25000"/>
                  </a:schemeClr>
                </a:solidFill>
                <a:latin typeface="Abadi"/>
              </a:rPr>
              <a:t>='Success (ground pad)’;</a:t>
            </a:r>
          </a:p>
          <a:p>
            <a:pPr>
              <a:lnSpc>
                <a:spcPct val="100000"/>
              </a:lnSpc>
              <a:spcBef>
                <a:spcPts val="500"/>
              </a:spcBef>
            </a:pPr>
            <a:r>
              <a:rPr lang="en-CA" sz="1100" b="1" dirty="0">
                <a:solidFill>
                  <a:schemeClr val="accent3">
                    <a:lumMod val="25000"/>
                  </a:schemeClr>
                </a:solidFill>
                <a:latin typeface="Abadi"/>
              </a:rPr>
              <a:t>List the names of the boosters which have success in drone ship and have payload mass greater than 4000 but less than 6000</a:t>
            </a:r>
          </a:p>
          <a:p>
            <a:pPr lvl="1">
              <a:lnSpc>
                <a:spcPct val="100000"/>
              </a:lnSpc>
            </a:pPr>
            <a:r>
              <a:rPr lang="en-CA" sz="1100" dirty="0">
                <a:solidFill>
                  <a:schemeClr val="accent3">
                    <a:lumMod val="25000"/>
                  </a:schemeClr>
                </a:solidFill>
                <a:latin typeface="Abadi"/>
              </a:rPr>
              <a:t>select </a:t>
            </a:r>
            <a:r>
              <a:rPr lang="en-CA" sz="1100" dirty="0" err="1">
                <a:solidFill>
                  <a:schemeClr val="accent3">
                    <a:lumMod val="25000"/>
                  </a:schemeClr>
                </a:solidFill>
                <a:latin typeface="Abadi"/>
              </a:rPr>
              <a:t>Booster_Version</a:t>
            </a:r>
            <a:r>
              <a:rPr lang="en-CA" sz="1100" dirty="0">
                <a:solidFill>
                  <a:schemeClr val="accent3">
                    <a:lumMod val="25000"/>
                  </a:schemeClr>
                </a:solidFill>
                <a:latin typeface="Abadi"/>
              </a:rPr>
              <a:t>, PAYLOAD_MASS__KG_ from SPACEXTABLE where </a:t>
            </a:r>
            <a:r>
              <a:rPr lang="en-CA" sz="1100" dirty="0" err="1">
                <a:solidFill>
                  <a:schemeClr val="accent3">
                    <a:lumMod val="25000"/>
                  </a:schemeClr>
                </a:solidFill>
                <a:latin typeface="Abadi"/>
              </a:rPr>
              <a:t>Landing_Outcome</a:t>
            </a:r>
            <a:r>
              <a:rPr lang="en-CA" sz="1100" dirty="0">
                <a:solidFill>
                  <a:schemeClr val="accent3">
                    <a:lumMod val="25000"/>
                  </a:schemeClr>
                </a:solidFill>
                <a:latin typeface="Abadi"/>
              </a:rPr>
              <a:t> ='Success (drone ship)' and PAYLOAD_MASS__KG_ between 4000 and 6000;</a:t>
            </a:r>
          </a:p>
          <a:p>
            <a:pPr>
              <a:lnSpc>
                <a:spcPct val="100000"/>
              </a:lnSpc>
              <a:spcBef>
                <a:spcPts val="500"/>
              </a:spcBef>
            </a:pPr>
            <a:r>
              <a:rPr lang="en-CA" sz="1100" b="1" dirty="0">
                <a:solidFill>
                  <a:schemeClr val="accent3">
                    <a:lumMod val="25000"/>
                  </a:schemeClr>
                </a:solidFill>
                <a:latin typeface="Abadi"/>
              </a:rPr>
              <a:t>List the total number of successful and failure mission outcomes</a:t>
            </a:r>
          </a:p>
          <a:p>
            <a:pPr lvl="1">
              <a:lnSpc>
                <a:spcPct val="100000"/>
              </a:lnSpc>
            </a:pPr>
            <a:r>
              <a:rPr lang="en-CA" sz="1100" dirty="0">
                <a:solidFill>
                  <a:schemeClr val="accent3">
                    <a:lumMod val="25000"/>
                  </a:schemeClr>
                </a:solidFill>
                <a:latin typeface="Abadi"/>
              </a:rPr>
              <a:t>select </a:t>
            </a:r>
            <a:r>
              <a:rPr lang="en-CA" sz="1100" dirty="0" err="1">
                <a:solidFill>
                  <a:schemeClr val="accent3">
                    <a:lumMod val="25000"/>
                  </a:schemeClr>
                </a:solidFill>
                <a:latin typeface="Abadi"/>
              </a:rPr>
              <a:t>Mission_OUtcome</a:t>
            </a:r>
            <a:r>
              <a:rPr lang="en-CA" sz="1100" dirty="0">
                <a:solidFill>
                  <a:schemeClr val="accent3">
                    <a:lumMod val="25000"/>
                  </a:schemeClr>
                </a:solidFill>
                <a:latin typeface="Abadi"/>
              </a:rPr>
              <a:t>, count(</a:t>
            </a:r>
            <a:r>
              <a:rPr lang="en-CA" sz="1100" dirty="0" err="1">
                <a:solidFill>
                  <a:schemeClr val="accent3">
                    <a:lumMod val="25000"/>
                  </a:schemeClr>
                </a:solidFill>
                <a:latin typeface="Abadi"/>
              </a:rPr>
              <a:t>Mission_Outcome</a:t>
            </a:r>
            <a:r>
              <a:rPr lang="en-CA" sz="1100" dirty="0">
                <a:solidFill>
                  <a:schemeClr val="accent3">
                    <a:lumMod val="25000"/>
                  </a:schemeClr>
                </a:solidFill>
                <a:latin typeface="Abadi"/>
              </a:rPr>
              <a:t>) as </a:t>
            </a:r>
            <a:r>
              <a:rPr lang="en-CA" sz="1100" dirty="0" err="1">
                <a:solidFill>
                  <a:schemeClr val="accent3">
                    <a:lumMod val="25000"/>
                  </a:schemeClr>
                </a:solidFill>
                <a:latin typeface="Abadi"/>
              </a:rPr>
              <a:t>NumOfSuccessOrFail</a:t>
            </a:r>
            <a:r>
              <a:rPr lang="en-CA" sz="1100" dirty="0">
                <a:solidFill>
                  <a:schemeClr val="accent3">
                    <a:lumMod val="25000"/>
                  </a:schemeClr>
                </a:solidFill>
                <a:latin typeface="Abadi"/>
              </a:rPr>
              <a:t> from SPACEXTABLE group by </a:t>
            </a:r>
            <a:r>
              <a:rPr lang="en-CA" sz="1100" dirty="0" err="1">
                <a:solidFill>
                  <a:schemeClr val="accent3">
                    <a:lumMod val="25000"/>
                  </a:schemeClr>
                </a:solidFill>
                <a:latin typeface="Abadi"/>
              </a:rPr>
              <a:t>Mission_Outcome</a:t>
            </a:r>
            <a:r>
              <a:rPr lang="en-CA" sz="1100" dirty="0">
                <a:solidFill>
                  <a:schemeClr val="accent3">
                    <a:lumMod val="25000"/>
                  </a:schemeClr>
                </a:solidFill>
                <a:latin typeface="Abadi"/>
              </a:rPr>
              <a:t>;</a:t>
            </a:r>
          </a:p>
          <a:p>
            <a:pPr>
              <a:lnSpc>
                <a:spcPct val="100000"/>
              </a:lnSpc>
              <a:spcBef>
                <a:spcPts val="500"/>
              </a:spcBef>
            </a:pPr>
            <a:r>
              <a:rPr lang="en-CA" sz="1100" b="1" dirty="0">
                <a:solidFill>
                  <a:schemeClr val="accent3">
                    <a:lumMod val="25000"/>
                  </a:schemeClr>
                </a:solidFill>
                <a:latin typeface="Abadi"/>
              </a:rPr>
              <a:t>List the names of the </a:t>
            </a:r>
            <a:r>
              <a:rPr lang="en-CA" sz="1100" b="1" dirty="0" err="1">
                <a:solidFill>
                  <a:schemeClr val="accent3">
                    <a:lumMod val="25000"/>
                  </a:schemeClr>
                </a:solidFill>
                <a:latin typeface="Abadi"/>
              </a:rPr>
              <a:t>booster_versions</a:t>
            </a:r>
            <a:r>
              <a:rPr lang="en-CA" sz="1100" b="1" dirty="0">
                <a:solidFill>
                  <a:schemeClr val="accent3">
                    <a:lumMod val="25000"/>
                  </a:schemeClr>
                </a:solidFill>
                <a:latin typeface="Abadi"/>
              </a:rPr>
              <a:t> which have carried the maximum payload mass. Use a subquery</a:t>
            </a:r>
          </a:p>
          <a:p>
            <a:pPr lvl="1">
              <a:lnSpc>
                <a:spcPct val="100000"/>
              </a:lnSpc>
            </a:pPr>
            <a:r>
              <a:rPr lang="en-CA" sz="1100" dirty="0">
                <a:solidFill>
                  <a:schemeClr val="accent3">
                    <a:lumMod val="25000"/>
                  </a:schemeClr>
                </a:solidFill>
                <a:latin typeface="Abadi"/>
              </a:rPr>
              <a:t>select  </a:t>
            </a:r>
            <a:r>
              <a:rPr lang="en-CA" sz="1100" dirty="0" err="1">
                <a:solidFill>
                  <a:schemeClr val="accent3">
                    <a:lumMod val="25000"/>
                  </a:schemeClr>
                </a:solidFill>
                <a:latin typeface="Abadi"/>
              </a:rPr>
              <a:t>Booster_Version</a:t>
            </a:r>
            <a:r>
              <a:rPr lang="en-CA" sz="1100" dirty="0">
                <a:solidFill>
                  <a:schemeClr val="accent3">
                    <a:lumMod val="25000"/>
                  </a:schemeClr>
                </a:solidFill>
                <a:latin typeface="Abadi"/>
              </a:rPr>
              <a:t>  from  ( select </a:t>
            </a:r>
            <a:r>
              <a:rPr lang="en-CA" sz="1100" dirty="0" err="1">
                <a:solidFill>
                  <a:schemeClr val="accent3">
                    <a:lumMod val="25000"/>
                  </a:schemeClr>
                </a:solidFill>
                <a:latin typeface="Abadi"/>
              </a:rPr>
              <a:t>Booster_Version</a:t>
            </a:r>
            <a:r>
              <a:rPr lang="en-CA" sz="1100" dirty="0">
                <a:solidFill>
                  <a:schemeClr val="accent3">
                    <a:lumMod val="25000"/>
                  </a:schemeClr>
                </a:solidFill>
                <a:latin typeface="Abadi"/>
              </a:rPr>
              <a:t>,  max(PAYLOAD_MASS__KG_) from SPACEXTABLE);</a:t>
            </a:r>
          </a:p>
          <a:p>
            <a:pPr>
              <a:lnSpc>
                <a:spcPct val="100000"/>
              </a:lnSpc>
            </a:pPr>
            <a:r>
              <a:rPr lang="en-CA" sz="1100" b="1" dirty="0">
                <a:solidFill>
                  <a:schemeClr val="accent3">
                    <a:lumMod val="25000"/>
                  </a:schemeClr>
                </a:solidFill>
                <a:latin typeface="Abadi"/>
              </a:rPr>
              <a:t>List the records which will display the month names, failure </a:t>
            </a:r>
            <a:r>
              <a:rPr lang="en-CA" sz="1100" b="1" dirty="0" err="1">
                <a:solidFill>
                  <a:schemeClr val="accent3">
                    <a:lumMod val="25000"/>
                  </a:schemeClr>
                </a:solidFill>
                <a:latin typeface="Abadi"/>
              </a:rPr>
              <a:t>landing_outcomes</a:t>
            </a:r>
            <a:r>
              <a:rPr lang="en-CA" sz="1100" b="1" dirty="0">
                <a:solidFill>
                  <a:schemeClr val="accent3">
                    <a:lumMod val="25000"/>
                  </a:schemeClr>
                </a:solidFill>
                <a:latin typeface="Abadi"/>
              </a:rPr>
              <a:t> in drone ship ,booster versions, </a:t>
            </a:r>
            <a:r>
              <a:rPr lang="en-CA" sz="1100" b="1" dirty="0" err="1">
                <a:solidFill>
                  <a:schemeClr val="accent3">
                    <a:lumMod val="25000"/>
                  </a:schemeClr>
                </a:solidFill>
                <a:latin typeface="Abadi"/>
              </a:rPr>
              <a:t>launch_site</a:t>
            </a:r>
            <a:r>
              <a:rPr lang="en-CA" sz="1100" b="1" dirty="0">
                <a:solidFill>
                  <a:schemeClr val="accent3">
                    <a:lumMod val="25000"/>
                  </a:schemeClr>
                </a:solidFill>
                <a:latin typeface="Abadi"/>
              </a:rPr>
              <a:t> for the months in year 2015.</a:t>
            </a:r>
          </a:p>
          <a:p>
            <a:pPr lvl="1">
              <a:lnSpc>
                <a:spcPct val="100000"/>
              </a:lnSpc>
            </a:pPr>
            <a:r>
              <a:rPr lang="en-CA" sz="1100" dirty="0">
                <a:solidFill>
                  <a:schemeClr val="accent3">
                    <a:lumMod val="25000"/>
                  </a:schemeClr>
                </a:solidFill>
                <a:latin typeface="Abadi"/>
              </a:rPr>
              <a:t>select </a:t>
            </a:r>
            <a:r>
              <a:rPr lang="en-CA" sz="1100" dirty="0" err="1">
                <a:solidFill>
                  <a:schemeClr val="accent3">
                    <a:lumMod val="25000"/>
                  </a:schemeClr>
                </a:solidFill>
                <a:latin typeface="Abadi"/>
              </a:rPr>
              <a:t>substr</a:t>
            </a:r>
            <a:r>
              <a:rPr lang="en-CA" sz="1100" dirty="0">
                <a:solidFill>
                  <a:schemeClr val="accent3">
                    <a:lumMod val="25000"/>
                  </a:schemeClr>
                </a:solidFill>
                <a:latin typeface="Abadi"/>
              </a:rPr>
              <a:t>(Date, 6,2) as Month, </a:t>
            </a:r>
            <a:r>
              <a:rPr lang="en-CA" sz="1100" dirty="0" err="1">
                <a:solidFill>
                  <a:schemeClr val="accent3">
                    <a:lumMod val="25000"/>
                  </a:schemeClr>
                </a:solidFill>
                <a:latin typeface="Abadi"/>
              </a:rPr>
              <a:t>Landing_Outcome</a:t>
            </a:r>
            <a:r>
              <a:rPr lang="en-CA" sz="1100" dirty="0">
                <a:solidFill>
                  <a:schemeClr val="accent3">
                    <a:lumMod val="25000"/>
                  </a:schemeClr>
                </a:solidFill>
                <a:latin typeface="Abadi"/>
              </a:rPr>
              <a:t>, </a:t>
            </a:r>
            <a:r>
              <a:rPr lang="en-CA" sz="1100" dirty="0" err="1">
                <a:solidFill>
                  <a:schemeClr val="accent3">
                    <a:lumMod val="25000"/>
                  </a:schemeClr>
                </a:solidFill>
                <a:latin typeface="Abadi"/>
              </a:rPr>
              <a:t>Booster_Version</a:t>
            </a:r>
            <a:r>
              <a:rPr lang="en-CA" sz="1100" dirty="0">
                <a:solidFill>
                  <a:schemeClr val="accent3">
                    <a:lumMod val="25000"/>
                  </a:schemeClr>
                </a:solidFill>
                <a:latin typeface="Abadi"/>
              </a:rPr>
              <a:t>, </a:t>
            </a:r>
            <a:r>
              <a:rPr lang="en-CA" sz="1100" dirty="0" err="1">
                <a:solidFill>
                  <a:schemeClr val="accent3">
                    <a:lumMod val="25000"/>
                  </a:schemeClr>
                </a:solidFill>
                <a:latin typeface="Abadi"/>
              </a:rPr>
              <a:t>Launch_Site</a:t>
            </a:r>
            <a:r>
              <a:rPr lang="en-CA" sz="1100" dirty="0">
                <a:solidFill>
                  <a:schemeClr val="accent3">
                    <a:lumMod val="25000"/>
                  </a:schemeClr>
                </a:solidFill>
                <a:latin typeface="Abadi"/>
              </a:rPr>
              <a:t>  from  SPACEXTABLE where </a:t>
            </a:r>
            <a:r>
              <a:rPr lang="en-CA" sz="1100" dirty="0" err="1">
                <a:solidFill>
                  <a:schemeClr val="accent3">
                    <a:lumMod val="25000"/>
                  </a:schemeClr>
                </a:solidFill>
                <a:latin typeface="Abadi"/>
              </a:rPr>
              <a:t>Landing_Outcome</a:t>
            </a:r>
            <a:r>
              <a:rPr lang="en-CA" sz="1100" dirty="0">
                <a:solidFill>
                  <a:schemeClr val="accent3">
                    <a:lumMod val="25000"/>
                  </a:schemeClr>
                </a:solidFill>
                <a:latin typeface="Abadi"/>
              </a:rPr>
              <a:t> ='Failure (drone ship)'  and </a:t>
            </a:r>
            <a:r>
              <a:rPr lang="en-CA" sz="1100" dirty="0" err="1">
                <a:solidFill>
                  <a:schemeClr val="accent3">
                    <a:lumMod val="25000"/>
                  </a:schemeClr>
                </a:solidFill>
                <a:latin typeface="Abadi"/>
              </a:rPr>
              <a:t>substr</a:t>
            </a:r>
            <a:r>
              <a:rPr lang="en-CA" sz="1100" dirty="0">
                <a:solidFill>
                  <a:schemeClr val="accent3">
                    <a:lumMod val="25000"/>
                  </a:schemeClr>
                </a:solidFill>
                <a:latin typeface="Abadi"/>
              </a:rPr>
              <a:t>(Date,0,5)='2015’;</a:t>
            </a:r>
          </a:p>
          <a:p>
            <a:pPr>
              <a:lnSpc>
                <a:spcPct val="100000"/>
              </a:lnSpc>
            </a:pPr>
            <a:r>
              <a:rPr lang="en-CA" sz="1100" b="1" dirty="0">
                <a:solidFill>
                  <a:schemeClr val="accent3">
                    <a:lumMod val="25000"/>
                  </a:schemeClr>
                </a:solidFill>
                <a:latin typeface="Abadi"/>
              </a:rPr>
              <a:t>Rank the count of landing outcomes (such as Failure (drone ship) or Success (ground pad)) between the date 2010-06-04 and 2017-03-20, in descending order.</a:t>
            </a:r>
          </a:p>
          <a:p>
            <a:pPr lvl="1">
              <a:lnSpc>
                <a:spcPct val="100000"/>
              </a:lnSpc>
            </a:pPr>
            <a:r>
              <a:rPr lang="en-CA" sz="1100" dirty="0">
                <a:solidFill>
                  <a:schemeClr val="accent3">
                    <a:lumMod val="25000"/>
                  </a:schemeClr>
                </a:solidFill>
                <a:latin typeface="Abadi"/>
              </a:rPr>
              <a:t>select </a:t>
            </a:r>
            <a:r>
              <a:rPr lang="en-CA" sz="1100" dirty="0" err="1">
                <a:solidFill>
                  <a:schemeClr val="accent3">
                    <a:lumMod val="25000"/>
                  </a:schemeClr>
                </a:solidFill>
                <a:latin typeface="Abadi"/>
              </a:rPr>
              <a:t>Landing_Outcome</a:t>
            </a:r>
            <a:r>
              <a:rPr lang="en-CA" sz="1100" dirty="0">
                <a:solidFill>
                  <a:schemeClr val="accent3">
                    <a:lumMod val="25000"/>
                  </a:schemeClr>
                </a:solidFill>
                <a:latin typeface="Abadi"/>
              </a:rPr>
              <a:t>,  COUNT(</a:t>
            </a:r>
            <a:r>
              <a:rPr lang="en-CA" sz="1100" dirty="0" err="1">
                <a:solidFill>
                  <a:schemeClr val="accent3">
                    <a:lumMod val="25000"/>
                  </a:schemeClr>
                </a:solidFill>
                <a:latin typeface="Abadi"/>
              </a:rPr>
              <a:t>Landing_Outcome</a:t>
            </a:r>
            <a:r>
              <a:rPr lang="en-CA" sz="1100" dirty="0">
                <a:solidFill>
                  <a:schemeClr val="accent3">
                    <a:lumMod val="25000"/>
                  </a:schemeClr>
                </a:solidFill>
                <a:latin typeface="Abadi"/>
              </a:rPr>
              <a:t>) as Counter from SPACEXTABLE where  Date  &gt;= '20100604' and  Date &lt;='20170320'  group by </a:t>
            </a:r>
            <a:r>
              <a:rPr lang="en-CA" sz="1100" dirty="0" err="1">
                <a:solidFill>
                  <a:schemeClr val="accent3">
                    <a:lumMod val="25000"/>
                  </a:schemeClr>
                </a:solidFill>
                <a:latin typeface="Abadi"/>
              </a:rPr>
              <a:t>Landing_Outcome</a:t>
            </a:r>
            <a:r>
              <a:rPr lang="en-CA" sz="1100" dirty="0">
                <a:solidFill>
                  <a:schemeClr val="accent3">
                    <a:lumMod val="25000"/>
                  </a:schemeClr>
                </a:solidFill>
                <a:latin typeface="Abadi"/>
              </a:rPr>
              <a:t> order by  COUNT(</a:t>
            </a:r>
            <a:r>
              <a:rPr lang="en-CA" sz="1100" dirty="0" err="1">
                <a:solidFill>
                  <a:schemeClr val="accent3">
                    <a:lumMod val="25000"/>
                  </a:schemeClr>
                </a:solidFill>
                <a:latin typeface="Abadi"/>
              </a:rPr>
              <a:t>Landing_Outcome</a:t>
            </a:r>
            <a:r>
              <a:rPr lang="en-CA" sz="1100" dirty="0">
                <a:solidFill>
                  <a:schemeClr val="accent3">
                    <a:lumMod val="25000"/>
                  </a:schemeClr>
                </a:solidFill>
                <a:latin typeface="Abadi"/>
              </a:rPr>
              <a:t>) DESC</a:t>
            </a:r>
          </a:p>
          <a:p>
            <a:pPr>
              <a:lnSpc>
                <a:spcPct val="100000"/>
              </a:lnSpc>
            </a:pPr>
            <a:r>
              <a:rPr lang="en-US" sz="1200" dirty="0">
                <a:solidFill>
                  <a:schemeClr val="accent3">
                    <a:lumMod val="25000"/>
                  </a:schemeClr>
                </a:solidFill>
                <a:latin typeface="Abadi" panose="020B0604020104020204" pitchFamily="34" charset="0"/>
                <a:hlinkClick r:id="rId3"/>
              </a:rPr>
              <a:t>GitHub Link</a:t>
            </a:r>
            <a:endParaRPr lang="en-US" sz="1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366684"/>
            <a:ext cx="10515600" cy="4859708"/>
          </a:xfrm>
          <a:prstGeom prst="rect">
            <a:avLst/>
          </a:prstGeom>
        </p:spPr>
        <p:txBody>
          <a:bodyPr>
            <a:normAutofit/>
          </a:bodyPr>
          <a:lstStyle/>
          <a:p>
            <a:pPr>
              <a:lnSpc>
                <a:spcPct val="100000"/>
              </a:lnSpc>
              <a:spcBef>
                <a:spcPts val="1400"/>
              </a:spcBef>
            </a:pPr>
            <a:r>
              <a:rPr lang="en-US" sz="2000" dirty="0">
                <a:solidFill>
                  <a:schemeClr val="accent3">
                    <a:lumMod val="25000"/>
                  </a:schemeClr>
                </a:solidFill>
                <a:latin typeface="Abadi" panose="020B0604020104020204" pitchFamily="34" charset="0"/>
              </a:rPr>
              <a:t>I created the following 4 markers, 4 circles for all 4 launch sites. Each circle used </a:t>
            </a:r>
            <a:r>
              <a:rPr lang="en-US" sz="2000" dirty="0" err="1">
                <a:solidFill>
                  <a:schemeClr val="accent3">
                    <a:lumMod val="25000"/>
                  </a:schemeClr>
                </a:solidFill>
                <a:latin typeface="Abadi" panose="020B0604020104020204" pitchFamily="34" charset="0"/>
              </a:rPr>
              <a:t>add_child</a:t>
            </a:r>
            <a:r>
              <a:rPr lang="en-US" sz="2000" dirty="0">
                <a:solidFill>
                  <a:schemeClr val="accent3">
                    <a:lumMod val="25000"/>
                  </a:schemeClr>
                </a:solidFill>
                <a:latin typeface="Abadi" panose="020B0604020104020204" pitchFamily="34" charset="0"/>
              </a:rPr>
              <a:t>(</a:t>
            </a:r>
            <a:r>
              <a:rPr lang="en-US" sz="2000" dirty="0" err="1">
                <a:solidFill>
                  <a:schemeClr val="accent3">
                    <a:lumMod val="25000"/>
                  </a:schemeClr>
                </a:solidFill>
                <a:latin typeface="Abadi" panose="020B0604020104020204" pitchFamily="34" charset="0"/>
              </a:rPr>
              <a:t>folium.Popup</a:t>
            </a:r>
            <a:r>
              <a:rPr lang="en-US" sz="2000" dirty="0">
                <a:solidFill>
                  <a:schemeClr val="accent3">
                    <a:lumMod val="25000"/>
                  </a:schemeClr>
                </a:solidFill>
                <a:latin typeface="Abadi" panose="020B0604020104020204" pitchFamily="34" charset="0"/>
              </a:rPr>
              <a:t>(</a:t>
            </a:r>
            <a:r>
              <a:rPr lang="en-US" sz="2000" dirty="0" err="1">
                <a:solidFill>
                  <a:schemeClr val="accent3">
                    <a:lumMod val="25000"/>
                  </a:schemeClr>
                </a:solidFill>
                <a:latin typeface="Abadi" panose="020B0604020104020204" pitchFamily="34" charset="0"/>
              </a:rPr>
              <a:t>LaunchSiteName</a:t>
            </a:r>
            <a:r>
              <a:rPr lang="en-US" sz="2000" dirty="0">
                <a:solidFill>
                  <a:schemeClr val="accent3">
                    <a:lumMod val="25000"/>
                  </a:schemeClr>
                </a:solidFill>
                <a:latin typeface="Abadi" panose="020B0604020104020204" pitchFamily="34" charset="0"/>
              </a:rPr>
              <a:t>)) to show the Launch site name when it is clicked.</a:t>
            </a:r>
          </a:p>
          <a:p>
            <a:pPr>
              <a:lnSpc>
                <a:spcPct val="100000"/>
              </a:lnSpc>
              <a:spcBef>
                <a:spcPts val="1400"/>
              </a:spcBef>
            </a:pPr>
            <a:r>
              <a:rPr lang="en-US" sz="2000" dirty="0">
                <a:solidFill>
                  <a:schemeClr val="accent3">
                    <a:lumMod val="25000"/>
                  </a:schemeClr>
                </a:solidFill>
                <a:latin typeface="Abadi" panose="020B0604020104020204" pitchFamily="34" charset="0"/>
              </a:rPr>
              <a:t>I use </a:t>
            </a:r>
            <a:r>
              <a:rPr lang="en-US" sz="2000" dirty="0" err="1">
                <a:solidFill>
                  <a:schemeClr val="accent3">
                    <a:lumMod val="25000"/>
                  </a:schemeClr>
                </a:solidFill>
                <a:latin typeface="Abadi" panose="020B0604020104020204" pitchFamily="34" charset="0"/>
              </a:rPr>
              <a:t>marker_cluster</a:t>
            </a:r>
            <a:r>
              <a:rPr lang="en-US" sz="2000" dirty="0">
                <a:solidFill>
                  <a:schemeClr val="accent3">
                    <a:lumMod val="25000"/>
                  </a:schemeClr>
                </a:solidFill>
                <a:latin typeface="Abadi" panose="020B0604020104020204" pitchFamily="34" charset="0"/>
              </a:rPr>
              <a:t> to add all of the landing success or fail markers for each launch site. I also use </a:t>
            </a:r>
            <a:r>
              <a:rPr lang="en-US" sz="2000" dirty="0" err="1">
                <a:solidFill>
                  <a:schemeClr val="accent3">
                    <a:lumMod val="25000"/>
                  </a:schemeClr>
                </a:solidFill>
                <a:latin typeface="Abadi" panose="020B0604020104020204" pitchFamily="34" charset="0"/>
              </a:rPr>
              <a:t>folium.Icon</a:t>
            </a:r>
            <a:r>
              <a:rPr lang="en-US" sz="2000" dirty="0">
                <a:solidFill>
                  <a:schemeClr val="accent3">
                    <a:lumMod val="25000"/>
                  </a:schemeClr>
                </a:solidFill>
                <a:latin typeface="Abadi" panose="020B0604020104020204" pitchFamily="34" charset="0"/>
              </a:rPr>
              <a:t> to shows the landing outcome to either Red or Green. Red is for fail landing, Green is for successful landing.</a:t>
            </a:r>
          </a:p>
          <a:p>
            <a:pPr>
              <a:lnSpc>
                <a:spcPct val="100000"/>
              </a:lnSpc>
              <a:spcBef>
                <a:spcPts val="1400"/>
              </a:spcBef>
            </a:pPr>
            <a:r>
              <a:rPr lang="en-US" sz="2000" dirty="0">
                <a:solidFill>
                  <a:schemeClr val="accent3">
                    <a:lumMod val="25000"/>
                  </a:schemeClr>
                </a:solidFill>
                <a:latin typeface="Abadi" panose="020B0604020104020204" pitchFamily="34" charset="0"/>
              </a:rPr>
              <a:t>I added a </a:t>
            </a:r>
            <a:r>
              <a:rPr lang="en-US" sz="2000" dirty="0" err="1">
                <a:solidFill>
                  <a:schemeClr val="accent3">
                    <a:lumMod val="25000"/>
                  </a:schemeClr>
                </a:solidFill>
                <a:latin typeface="Abadi" panose="020B0604020104020204" pitchFamily="34" charset="0"/>
              </a:rPr>
              <a:t>folium.polyline</a:t>
            </a:r>
            <a:r>
              <a:rPr lang="en-US" sz="2000" dirty="0">
                <a:solidFill>
                  <a:schemeClr val="accent3">
                    <a:lumMod val="25000"/>
                  </a:schemeClr>
                </a:solidFill>
                <a:latin typeface="Abadi" panose="020B0604020104020204" pitchFamily="34" charset="0"/>
              </a:rPr>
              <a:t> to show the proximity of nearest coastline, railway, highway, and city to one of the landing site. </a:t>
            </a:r>
          </a:p>
          <a:p>
            <a:pPr>
              <a:lnSpc>
                <a:spcPct val="100000"/>
              </a:lnSpc>
              <a:spcBef>
                <a:spcPts val="1400"/>
              </a:spcBef>
            </a:pPr>
            <a:r>
              <a:rPr lang="en-US" sz="2000" dirty="0">
                <a:solidFill>
                  <a:schemeClr val="accent3">
                    <a:lumMod val="25000"/>
                  </a:schemeClr>
                </a:solidFill>
                <a:latin typeface="Abadi" panose="020B0604020104020204" pitchFamily="34" charset="0"/>
              </a:rPr>
              <a:t>Adding the markers, circles, and landing outcome status help users to visualize the locations of the launch site along with its historical landing outcomes on the map.  The polyline aids user to make decision to choose new launch site location based on the nearby environments. For example, launch site should be picked based on the distance of city for safety reason, it should be farther away from city.</a:t>
            </a:r>
          </a:p>
          <a:p>
            <a:r>
              <a:rPr lang="en-US" sz="2000" dirty="0">
                <a:hlinkClick r:id="rId3"/>
              </a:rPr>
              <a:t>GitHub Link</a:t>
            </a:r>
            <a:endParaRPr lang="en-US" sz="2000"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514168"/>
            <a:ext cx="9745589" cy="4662795"/>
          </a:xfrm>
          <a:prstGeom prst="rect">
            <a:avLst/>
          </a:prstGeom>
        </p:spPr>
        <p:txBody>
          <a:bodyPr vert="horz" lIns="91440" tIns="45720" rIns="91440" bIns="45720" rtlCol="0" anchor="t">
            <a:normAutofit fontScale="92500"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a:t>
            </a:r>
            <a:r>
              <a:rPr lang="en-US" sz="2200" dirty="0" err="1">
                <a:solidFill>
                  <a:schemeClr val="accent3">
                    <a:lumMod val="25000"/>
                  </a:schemeClr>
                </a:solidFill>
                <a:latin typeface="Abadi" panose="020B0604020104020204" pitchFamily="34" charset="0"/>
              </a:rPr>
              <a:t>Plotly</a:t>
            </a:r>
            <a:r>
              <a:rPr lang="en-US" sz="2200" dirty="0">
                <a:solidFill>
                  <a:schemeClr val="accent3">
                    <a:lumMod val="25000"/>
                  </a:schemeClr>
                </a:solidFill>
                <a:latin typeface="Abadi" panose="020B0604020104020204" pitchFamily="34" charset="0"/>
              </a:rPr>
              <a:t> Dash has one Pie Chart and one Scatter plot, and one dropdown list box and a ranger slider.</a:t>
            </a:r>
          </a:p>
          <a:p>
            <a:pPr lvl="1">
              <a:lnSpc>
                <a:spcPct val="100000"/>
              </a:lnSpc>
              <a:spcBef>
                <a:spcPts val="1400"/>
              </a:spcBef>
            </a:pPr>
            <a:r>
              <a:rPr lang="en-US" sz="1800" dirty="0">
                <a:solidFill>
                  <a:schemeClr val="accent3">
                    <a:lumMod val="25000"/>
                  </a:schemeClr>
                </a:solidFill>
                <a:latin typeface="Abadi" panose="020B0604020104020204" pitchFamily="34" charset="0"/>
              </a:rPr>
              <a:t>Dropdown list box list 4 launch site locations and All option.  The launch site options are the input variable for the call back function.</a:t>
            </a:r>
          </a:p>
          <a:p>
            <a:pPr lvl="1">
              <a:lnSpc>
                <a:spcPct val="100000"/>
              </a:lnSpc>
              <a:spcBef>
                <a:spcPts val="1400"/>
              </a:spcBef>
            </a:pPr>
            <a:r>
              <a:rPr lang="en-US" sz="1800" dirty="0">
                <a:solidFill>
                  <a:schemeClr val="accent3">
                    <a:lumMod val="25000"/>
                  </a:schemeClr>
                </a:solidFill>
                <a:latin typeface="Abadi" panose="020B0604020104020204" pitchFamily="34" charset="0"/>
              </a:rPr>
              <a:t>The range slider represent the </a:t>
            </a:r>
            <a:r>
              <a:rPr lang="en-US" sz="1800" dirty="0" err="1">
                <a:solidFill>
                  <a:schemeClr val="accent3">
                    <a:lumMod val="25000"/>
                  </a:schemeClr>
                </a:solidFill>
                <a:latin typeface="Abadi" panose="020B0604020104020204" pitchFamily="34" charset="0"/>
              </a:rPr>
              <a:t>PayloadMass</a:t>
            </a:r>
            <a:r>
              <a:rPr lang="en-US" sz="1800" dirty="0">
                <a:solidFill>
                  <a:schemeClr val="accent3">
                    <a:lumMod val="25000"/>
                  </a:schemeClr>
                </a:solidFill>
                <a:latin typeface="Abadi" panose="020B0604020104020204" pitchFamily="34" charset="0"/>
              </a:rPr>
              <a:t> weight. User can drag the slider ticker to change the </a:t>
            </a:r>
            <a:r>
              <a:rPr lang="en-US" sz="1800" dirty="0" err="1">
                <a:solidFill>
                  <a:schemeClr val="accent3">
                    <a:lumMod val="25000"/>
                  </a:schemeClr>
                </a:solidFill>
                <a:latin typeface="Abadi" panose="020B0604020104020204" pitchFamily="34" charset="0"/>
              </a:rPr>
              <a:t>PayloadMass</a:t>
            </a:r>
            <a:r>
              <a:rPr lang="en-US" sz="1800" dirty="0">
                <a:solidFill>
                  <a:schemeClr val="accent3">
                    <a:lumMod val="25000"/>
                  </a:schemeClr>
                </a:solidFill>
                <a:latin typeface="Abadi" panose="020B0604020104020204" pitchFamily="34" charset="0"/>
              </a:rPr>
              <a:t> range. </a:t>
            </a:r>
            <a:r>
              <a:rPr lang="en-US" sz="1800" dirty="0" err="1">
                <a:solidFill>
                  <a:schemeClr val="accent3">
                    <a:lumMod val="25000"/>
                  </a:schemeClr>
                </a:solidFill>
                <a:latin typeface="Abadi" panose="020B0604020104020204" pitchFamily="34" charset="0"/>
              </a:rPr>
              <a:t>PayloadMass</a:t>
            </a:r>
            <a:r>
              <a:rPr lang="en-US" sz="1800" dirty="0">
                <a:solidFill>
                  <a:schemeClr val="accent3">
                    <a:lumMod val="25000"/>
                  </a:schemeClr>
                </a:solidFill>
                <a:latin typeface="Abadi" panose="020B0604020104020204" pitchFamily="34" charset="0"/>
              </a:rPr>
              <a:t> is also the input variable for the callback function.</a:t>
            </a:r>
          </a:p>
          <a:p>
            <a:pPr lvl="1">
              <a:lnSpc>
                <a:spcPct val="100000"/>
              </a:lnSpc>
              <a:spcBef>
                <a:spcPts val="1400"/>
              </a:spcBef>
            </a:pPr>
            <a:r>
              <a:rPr lang="en-US" sz="1800" dirty="0">
                <a:solidFill>
                  <a:schemeClr val="accent3">
                    <a:lumMod val="25000"/>
                  </a:schemeClr>
                </a:solidFill>
                <a:latin typeface="Abadi" panose="020B0604020104020204" pitchFamily="34" charset="0"/>
              </a:rPr>
              <a:t>If user chooses All in the Launch Site dropdown list box, the Pie Chart will show success landing rate by all 4 launch sites and show the scatter plot with the selected </a:t>
            </a:r>
            <a:r>
              <a:rPr lang="en-US" sz="1800" dirty="0" err="1">
                <a:solidFill>
                  <a:schemeClr val="accent3">
                    <a:lumMod val="25000"/>
                  </a:schemeClr>
                </a:solidFill>
                <a:latin typeface="Abadi" panose="020B0604020104020204" pitchFamily="34" charset="0"/>
              </a:rPr>
              <a:t>PayloadMass</a:t>
            </a:r>
            <a:r>
              <a:rPr lang="en-US" sz="1800" dirty="0">
                <a:solidFill>
                  <a:schemeClr val="accent3">
                    <a:lumMod val="25000"/>
                  </a:schemeClr>
                </a:solidFill>
                <a:latin typeface="Abadi" panose="020B0604020104020204" pitchFamily="34" charset="0"/>
              </a:rPr>
              <a:t> range.</a:t>
            </a:r>
          </a:p>
          <a:p>
            <a:pPr lvl="1">
              <a:lnSpc>
                <a:spcPct val="100000"/>
              </a:lnSpc>
              <a:spcBef>
                <a:spcPts val="1400"/>
              </a:spcBef>
            </a:pPr>
            <a:r>
              <a:rPr lang="en-US" sz="1800" dirty="0">
                <a:solidFill>
                  <a:schemeClr val="accent3">
                    <a:lumMod val="25000"/>
                  </a:schemeClr>
                </a:solidFill>
                <a:latin typeface="Abadi" panose="020B0604020104020204" pitchFamily="34" charset="0"/>
              </a:rPr>
              <a:t>If user chooses a specific Launch Site, the Pie Chart will show the Success and Fail ratio, the scatter chart will filter by the selected </a:t>
            </a:r>
            <a:r>
              <a:rPr lang="en-US" sz="1800" dirty="0" err="1">
                <a:solidFill>
                  <a:schemeClr val="accent3">
                    <a:lumMod val="25000"/>
                  </a:schemeClr>
                </a:solidFill>
                <a:latin typeface="Abadi" panose="020B0604020104020204" pitchFamily="34" charset="0"/>
              </a:rPr>
              <a:t>PayloadMass</a:t>
            </a:r>
            <a:r>
              <a:rPr lang="en-US" sz="1800" dirty="0">
                <a:solidFill>
                  <a:schemeClr val="accent3">
                    <a:lumMod val="25000"/>
                  </a:schemeClr>
                </a:solidFill>
                <a:latin typeface="Abadi" panose="020B0604020104020204" pitchFamily="34" charset="0"/>
              </a:rPr>
              <a:t> range.</a:t>
            </a:r>
          </a:p>
          <a:p>
            <a:pPr lvl="1">
              <a:lnSpc>
                <a:spcPct val="100000"/>
              </a:lnSpc>
              <a:spcBef>
                <a:spcPts val="1400"/>
              </a:spcBef>
            </a:pPr>
            <a:r>
              <a:rPr lang="en-US" sz="1800" dirty="0">
                <a:solidFill>
                  <a:schemeClr val="accent3">
                    <a:lumMod val="25000"/>
                  </a:schemeClr>
                </a:solidFill>
                <a:latin typeface="Abadi" panose="020B0604020104020204" pitchFamily="34" charset="0"/>
              </a:rPr>
              <a:t>When user drag the range slider, the scatter graph will be updated according to the </a:t>
            </a:r>
            <a:r>
              <a:rPr lang="en-US" sz="1800" dirty="0" err="1">
                <a:solidFill>
                  <a:schemeClr val="accent3">
                    <a:lumMod val="25000"/>
                  </a:schemeClr>
                </a:solidFill>
                <a:latin typeface="Abadi" panose="020B0604020104020204" pitchFamily="34" charset="0"/>
              </a:rPr>
              <a:t>PyLoadMass</a:t>
            </a:r>
            <a:r>
              <a:rPr lang="en-US" sz="1800" dirty="0">
                <a:solidFill>
                  <a:schemeClr val="accent3">
                    <a:lumMod val="25000"/>
                  </a:schemeClr>
                </a:solidFill>
                <a:latin typeface="Abadi" panose="020B0604020104020204" pitchFamily="34" charset="0"/>
              </a:rPr>
              <a:t> range</a:t>
            </a:r>
          </a:p>
          <a:p>
            <a:r>
              <a:rPr lang="en-US" dirty="0">
                <a:hlinkClick r:id="rId3"/>
              </a:rPr>
              <a:t>GitHub Link</a:t>
            </a:r>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86348"/>
            <a:ext cx="9745589" cy="4790615"/>
          </a:xfrm>
          <a:prstGeom prst="rect">
            <a:avLst/>
          </a:prstGeom>
        </p:spPr>
        <p:txBody>
          <a:bodyPr>
            <a:normAutofit/>
          </a:bodyPr>
          <a:lstStyle/>
          <a:p>
            <a:pPr marL="0" indent="0">
              <a:lnSpc>
                <a:spcPct val="100000"/>
              </a:lnSpc>
              <a:spcBef>
                <a:spcPts val="1400"/>
              </a:spcBef>
              <a:buNone/>
            </a:pPr>
            <a:r>
              <a:rPr lang="en-US" sz="1100" dirty="0">
                <a:solidFill>
                  <a:schemeClr val="accent3">
                    <a:lumMod val="25000"/>
                  </a:schemeClr>
                </a:solidFill>
                <a:latin typeface="Abadi" panose="020B0604020104020204" pitchFamily="34" charset="0"/>
              </a:rPr>
              <a:t>Converted the Class column to NumPy array. Standardized the data in X and transform it to </a:t>
            </a:r>
            <a:r>
              <a:rPr lang="en-US" sz="1100" dirty="0" err="1">
                <a:solidFill>
                  <a:schemeClr val="accent3">
                    <a:lumMod val="25000"/>
                  </a:schemeClr>
                </a:solidFill>
                <a:latin typeface="Abadi" panose="020B0604020104020204" pitchFamily="34" charset="0"/>
              </a:rPr>
              <a:t>ndarray</a:t>
            </a:r>
            <a:r>
              <a:rPr lang="en-US" sz="1100" dirty="0">
                <a:solidFill>
                  <a:schemeClr val="accent3">
                    <a:lumMod val="25000"/>
                  </a:schemeClr>
                </a:solidFill>
                <a:latin typeface="Abadi" panose="020B0604020104020204" pitchFamily="34" charset="0"/>
              </a:rPr>
              <a:t> type. Split the data into 80% training data, 20% testing data. Use </a:t>
            </a:r>
            <a:r>
              <a:rPr lang="en-US" sz="1100" dirty="0" err="1">
                <a:solidFill>
                  <a:schemeClr val="accent3">
                    <a:lumMod val="25000"/>
                  </a:schemeClr>
                </a:solidFill>
                <a:latin typeface="Abadi" panose="020B0604020104020204" pitchFamily="34" charset="0"/>
              </a:rPr>
              <a:t>LogisticRegression</a:t>
            </a:r>
            <a:r>
              <a:rPr lang="en-US" sz="1100" dirty="0">
                <a:solidFill>
                  <a:schemeClr val="accent3">
                    <a:lumMod val="25000"/>
                  </a:schemeClr>
                </a:solidFill>
                <a:latin typeface="Abadi" panose="020B0604020104020204" pitchFamily="34" charset="0"/>
              </a:rPr>
              <a:t> to fit the training data, tuned the data using cross validation to find the best parameters, calculate the accuracy rate, then use Confusion Matrix to check how accurate the predication against the actual outcome. Repeat the same steps to train the model using SVM,  </a:t>
            </a:r>
            <a:r>
              <a:rPr lang="en-US" sz="1100" dirty="0" err="1">
                <a:solidFill>
                  <a:schemeClr val="accent3">
                    <a:lumMod val="25000"/>
                  </a:schemeClr>
                </a:solidFill>
                <a:latin typeface="Abadi" panose="020B0604020104020204" pitchFamily="34" charset="0"/>
              </a:rPr>
              <a:t>DecisionTree</a:t>
            </a:r>
            <a:r>
              <a:rPr lang="en-US" sz="1100" dirty="0">
                <a:solidFill>
                  <a:schemeClr val="accent3">
                    <a:lumMod val="25000"/>
                  </a:schemeClr>
                </a:solidFill>
                <a:latin typeface="Abadi" panose="020B0604020104020204" pitchFamily="34" charset="0"/>
              </a:rPr>
              <a:t> , K nearest neighbors, then compare the accuracy.</a:t>
            </a:r>
          </a:p>
          <a:p>
            <a:pPr marL="0" indent="0">
              <a:lnSpc>
                <a:spcPct val="100000"/>
              </a:lnSpc>
              <a:spcBef>
                <a:spcPts val="1400"/>
              </a:spcBef>
              <a:buNone/>
            </a:pPr>
            <a:r>
              <a:rPr lang="en-US" sz="1100" dirty="0">
                <a:solidFill>
                  <a:schemeClr val="accent3">
                    <a:lumMod val="25000"/>
                  </a:schemeClr>
                </a:solidFill>
                <a:latin typeface="Abadi" panose="020B0604020104020204" pitchFamily="34" charset="0"/>
                <a:hlinkClick r:id="rId3"/>
              </a:rPr>
              <a:t>GitHub Link</a:t>
            </a:r>
            <a:endParaRPr lang="en-US" sz="11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graphicFrame>
        <p:nvGraphicFramePr>
          <p:cNvPr id="2" name="Content Placeholder 3">
            <a:extLst>
              <a:ext uri="{FF2B5EF4-FFF2-40B4-BE49-F238E27FC236}">
                <a16:creationId xmlns:a16="http://schemas.microsoft.com/office/drawing/2014/main" id="{5A5200E7-E5DF-47A8-F153-38F6AC312DB7}"/>
              </a:ext>
            </a:extLst>
          </p:cNvPr>
          <p:cNvGraphicFramePr>
            <a:graphicFrameLocks/>
          </p:cNvGraphicFramePr>
          <p:nvPr>
            <p:extLst>
              <p:ext uri="{D42A27DB-BD31-4B8C-83A1-F6EECF244321}">
                <p14:modId xmlns:p14="http://schemas.microsoft.com/office/powerpoint/2010/main" val="3647713288"/>
              </p:ext>
            </p:extLst>
          </p:nvPr>
        </p:nvGraphicFramePr>
        <p:xfrm>
          <a:off x="922411" y="2462161"/>
          <a:ext cx="10363200" cy="396504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10444486" cy="431816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br>
              <a:rPr lang="en-US" sz="2200" dirty="0">
                <a:solidFill>
                  <a:schemeClr val="accent3">
                    <a:lumMod val="25000"/>
                  </a:schemeClr>
                </a:solidFill>
                <a:latin typeface="Abadi" panose="020B0604020104020204" pitchFamily="34" charset="0"/>
              </a:rPr>
            </a:br>
            <a:br>
              <a:rPr lang="en-US" sz="2200" dirty="0">
                <a:solidFill>
                  <a:schemeClr val="accent3">
                    <a:lumMod val="25000"/>
                  </a:schemeClr>
                </a:solidFill>
                <a:latin typeface="Abadi" panose="020B0604020104020204" pitchFamily="34" charset="0"/>
              </a:rPr>
            </a:br>
            <a:r>
              <a:rPr lang="en-US" sz="1600" dirty="0">
                <a:solidFill>
                  <a:schemeClr val="accent3">
                    <a:lumMod val="25000"/>
                  </a:schemeClr>
                </a:solidFill>
                <a:latin typeface="Abadi" panose="020B0604020104020204" pitchFamily="34" charset="0"/>
              </a:rPr>
              <a:t>The exploratory data analysis results indicate that first stage landing success rate increases since 2013 until 2020. Orbit type SO has no successful landing, while ES-L1, GEO, HEO and SSO has equal number of successful landing. As the </a:t>
            </a:r>
            <a:r>
              <a:rPr lang="en-US" sz="1600" dirty="0" err="1">
                <a:solidFill>
                  <a:schemeClr val="accent3">
                    <a:lumMod val="25000"/>
                  </a:schemeClr>
                </a:solidFill>
                <a:latin typeface="Abadi" panose="020B0604020104020204" pitchFamily="34" charset="0"/>
              </a:rPr>
              <a:t>FlightNumber</a:t>
            </a:r>
            <a:r>
              <a:rPr lang="en-US" sz="1600" dirty="0">
                <a:solidFill>
                  <a:schemeClr val="accent3">
                    <a:lumMod val="25000"/>
                  </a:schemeClr>
                </a:solidFill>
                <a:latin typeface="Abadi" panose="020B0604020104020204" pitchFamily="34" charset="0"/>
              </a:rPr>
              <a:t> increases, the success rate increases. </a:t>
            </a:r>
            <a:r>
              <a:rPr lang="en-CA" sz="1600" dirty="0">
                <a:solidFill>
                  <a:schemeClr val="accent3">
                    <a:lumMod val="25000"/>
                  </a:schemeClr>
                </a:solidFill>
                <a:latin typeface="Abadi" panose="020B0604020104020204" pitchFamily="34" charset="0"/>
              </a:rPr>
              <a:t>CCAFS LC-40, has a success rate of 60 %, while KSC LC-39A and VAFB SLC 4E has a success rate of 77%.</a:t>
            </a:r>
            <a:endParaRPr lang="en-US" sz="1600" dirty="0">
              <a:solidFill>
                <a:schemeClr val="accent3">
                  <a:lumMod val="25000"/>
                </a:schemeClr>
              </a:solidFill>
              <a:latin typeface="Abadi" panose="020B0604020104020204" pitchFamily="34" charset="0"/>
            </a:endParaRPr>
          </a:p>
          <a:p>
            <a:pPr marL="457200" lvl="1" indent="0">
              <a:buNone/>
            </a:pPr>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386348"/>
            <a:ext cx="10610562" cy="4482640"/>
          </a:xfrm>
          <a:prstGeom prst="rect">
            <a:avLst/>
          </a:prstGeom>
        </p:spPr>
        <p:txBody>
          <a:bodyPr>
            <a:normAutofit/>
          </a:bodyPr>
          <a:lstStyle/>
          <a:p>
            <a:pPr marL="0" indent="0">
              <a:lnSpc>
                <a:spcPct val="100000"/>
              </a:lnSpc>
              <a:spcBef>
                <a:spcPts val="1400"/>
              </a:spcBef>
              <a:buNone/>
            </a:pPr>
            <a:r>
              <a:rPr lang="en-CA" sz="1600" b="1" dirty="0">
                <a:solidFill>
                  <a:schemeClr val="accent3">
                    <a:lumMod val="25000"/>
                  </a:schemeClr>
                </a:solidFill>
                <a:latin typeface="Abadi" panose="020B0604020104020204" pitchFamily="34" charset="0"/>
              </a:rPr>
              <a:t>Scatter plot of Flight Number vs. Launch Site</a:t>
            </a:r>
            <a:r>
              <a:rPr lang="en-CA" sz="1400" dirty="0">
                <a:solidFill>
                  <a:schemeClr val="accent3">
                    <a:lumMod val="25000"/>
                  </a:schemeClr>
                </a:solidFill>
                <a:latin typeface="Abadi" panose="020B0604020104020204" pitchFamily="34" charset="0"/>
              </a:rPr>
              <a:t> ('CCAFS SLC 40' 'VAFB SLC 4E' 'KSC LC 39A’)</a:t>
            </a:r>
          </a:p>
          <a:p>
            <a:pPr>
              <a:lnSpc>
                <a:spcPct val="100000"/>
              </a:lnSpc>
              <a:spcBef>
                <a:spcPts val="1400"/>
              </a:spcBef>
            </a:pPr>
            <a:r>
              <a:rPr lang="en-CA" sz="1400" dirty="0">
                <a:solidFill>
                  <a:schemeClr val="accent3">
                    <a:lumMod val="25000"/>
                  </a:schemeClr>
                </a:solidFill>
                <a:latin typeface="Abadi" panose="020B0604020104020204" pitchFamily="34" charset="0"/>
              </a:rPr>
              <a:t>CCAFS LC-40 has more fails landing between flight number 0 – 20, more success on </a:t>
            </a:r>
            <a:r>
              <a:rPr lang="en-CA" sz="1400" dirty="0" err="1">
                <a:solidFill>
                  <a:schemeClr val="accent3">
                    <a:lumMod val="25000"/>
                  </a:schemeClr>
                </a:solidFill>
                <a:latin typeface="Abadi" panose="020B0604020104020204" pitchFamily="34" charset="0"/>
              </a:rPr>
              <a:t>filight</a:t>
            </a:r>
            <a:r>
              <a:rPr lang="en-CA" sz="1400" dirty="0">
                <a:solidFill>
                  <a:schemeClr val="accent3">
                    <a:lumMod val="25000"/>
                  </a:schemeClr>
                </a:solidFill>
                <a:latin typeface="Abadi" panose="020B0604020104020204" pitchFamily="34" charset="0"/>
              </a:rPr>
              <a:t> number &gt; 80</a:t>
            </a:r>
          </a:p>
          <a:p>
            <a:pPr>
              <a:lnSpc>
                <a:spcPct val="100000"/>
              </a:lnSpc>
              <a:spcBef>
                <a:spcPts val="1400"/>
              </a:spcBef>
            </a:pPr>
            <a:r>
              <a:rPr lang="en-CA" sz="1400" dirty="0">
                <a:solidFill>
                  <a:schemeClr val="accent3">
                    <a:lumMod val="25000"/>
                  </a:schemeClr>
                </a:solidFill>
                <a:latin typeface="Abadi" panose="020B0604020104020204" pitchFamily="34" charset="0"/>
              </a:rPr>
              <a:t>VAFB SLC 4E has 2 success landings between 0-20 flight number, and has more failed landing for flight number &gt; 20</a:t>
            </a:r>
          </a:p>
          <a:p>
            <a:pPr>
              <a:lnSpc>
                <a:spcPct val="100000"/>
              </a:lnSpc>
              <a:spcBef>
                <a:spcPts val="1400"/>
              </a:spcBef>
            </a:pPr>
            <a:r>
              <a:rPr lang="en-CA" sz="1400" dirty="0">
                <a:solidFill>
                  <a:schemeClr val="accent3">
                    <a:lumMod val="25000"/>
                  </a:schemeClr>
                </a:solidFill>
                <a:latin typeface="Abadi" panose="020B0604020104020204" pitchFamily="34" charset="0"/>
              </a:rPr>
              <a:t>KSC LC 39A has more successful landing between flight number 20 – 60, in general it has more successful landing than fail landing</a:t>
            </a:r>
            <a:endParaRPr lang="en-US" sz="14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C69BB34D-D64C-6720-CB79-FE04D51B18A5}"/>
              </a:ext>
            </a:extLst>
          </p:cNvPr>
          <p:cNvPicPr>
            <a:picLocks noChangeAspect="1"/>
          </p:cNvPicPr>
          <p:nvPr/>
        </p:nvPicPr>
        <p:blipFill>
          <a:blip r:embed="rId3"/>
          <a:stretch>
            <a:fillRect/>
          </a:stretch>
        </p:blipFill>
        <p:spPr>
          <a:xfrm>
            <a:off x="527860" y="3834517"/>
            <a:ext cx="11136279" cy="2191056"/>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1386348"/>
            <a:ext cx="10687961" cy="4494997"/>
          </a:xfrm>
          <a:prstGeom prst="rect">
            <a:avLst/>
          </a:prstGeom>
        </p:spPr>
        <p:txBody>
          <a:bodyPr>
            <a:normAutofit/>
          </a:bodyPr>
          <a:lstStyle/>
          <a:p>
            <a:pPr marL="0" indent="0">
              <a:lnSpc>
                <a:spcPct val="100000"/>
              </a:lnSpc>
              <a:spcBef>
                <a:spcPts val="1400"/>
              </a:spcBef>
              <a:buNone/>
            </a:pPr>
            <a:r>
              <a:rPr lang="en-CA" sz="1600" b="1" dirty="0">
                <a:solidFill>
                  <a:schemeClr val="accent3">
                    <a:lumMod val="25000"/>
                  </a:schemeClr>
                </a:solidFill>
                <a:latin typeface="Abadi" panose="020B0604020104020204" pitchFamily="34" charset="0"/>
              </a:rPr>
              <a:t>Scatter plot of Payload vs. Launch Site</a:t>
            </a:r>
          </a:p>
          <a:p>
            <a:pPr>
              <a:lnSpc>
                <a:spcPct val="100000"/>
              </a:lnSpc>
              <a:spcBef>
                <a:spcPts val="500"/>
              </a:spcBef>
            </a:pPr>
            <a:r>
              <a:rPr lang="en-CA" sz="1400" dirty="0">
                <a:solidFill>
                  <a:schemeClr val="accent3">
                    <a:lumMod val="25000"/>
                  </a:schemeClr>
                </a:solidFill>
                <a:latin typeface="Abadi" panose="020B0604020104020204" pitchFamily="34" charset="0"/>
              </a:rPr>
              <a:t>CCAFS SLC 40 -  has more successful landing in </a:t>
            </a:r>
            <a:r>
              <a:rPr lang="en-CA" sz="1400" dirty="0" err="1">
                <a:solidFill>
                  <a:schemeClr val="accent3">
                    <a:lumMod val="25000"/>
                  </a:schemeClr>
                </a:solidFill>
                <a:latin typeface="Abadi" panose="020B0604020104020204" pitchFamily="34" charset="0"/>
              </a:rPr>
              <a:t>PayloadMass</a:t>
            </a:r>
            <a:r>
              <a:rPr lang="en-CA" sz="1400" dirty="0">
                <a:solidFill>
                  <a:schemeClr val="accent3">
                    <a:lumMod val="25000"/>
                  </a:schemeClr>
                </a:solidFill>
                <a:latin typeface="Abadi" panose="020B0604020104020204" pitchFamily="34" charset="0"/>
              </a:rPr>
              <a:t> range 14000-16000 kg, and similar success and fail rate between 0 – 8000kg</a:t>
            </a:r>
          </a:p>
          <a:p>
            <a:pPr>
              <a:lnSpc>
                <a:spcPct val="100000"/>
              </a:lnSpc>
              <a:spcBef>
                <a:spcPts val="500"/>
              </a:spcBef>
            </a:pPr>
            <a:r>
              <a:rPr lang="en-CA" sz="1400" dirty="0">
                <a:solidFill>
                  <a:schemeClr val="accent3">
                    <a:lumMod val="25000"/>
                  </a:schemeClr>
                </a:solidFill>
                <a:latin typeface="Abadi" panose="020B0604020104020204" pitchFamily="34" charset="0"/>
              </a:rPr>
              <a:t>VAFB SLC 4E -  has more successful landings in </a:t>
            </a:r>
            <a:r>
              <a:rPr lang="en-CA" sz="1400" dirty="0" err="1">
                <a:solidFill>
                  <a:schemeClr val="accent3">
                    <a:lumMod val="25000"/>
                  </a:schemeClr>
                </a:solidFill>
                <a:latin typeface="Abadi" panose="020B0604020104020204" pitchFamily="34" charset="0"/>
              </a:rPr>
              <a:t>PayloadMass</a:t>
            </a:r>
            <a:r>
              <a:rPr lang="en-CA" sz="1400" dirty="0">
                <a:solidFill>
                  <a:schemeClr val="accent3">
                    <a:lumMod val="25000"/>
                  </a:schemeClr>
                </a:solidFill>
                <a:latin typeface="Abadi" panose="020B0604020104020204" pitchFamily="34" charset="0"/>
              </a:rPr>
              <a:t> range 0 – 4000 kg, and more successful landing at 10000 </a:t>
            </a:r>
            <a:r>
              <a:rPr lang="en-CA" sz="1400" dirty="0" err="1">
                <a:solidFill>
                  <a:schemeClr val="accent3">
                    <a:lumMod val="25000"/>
                  </a:schemeClr>
                </a:solidFill>
                <a:latin typeface="Abadi" panose="020B0604020104020204" pitchFamily="34" charset="0"/>
              </a:rPr>
              <a:t>payloadmass</a:t>
            </a:r>
            <a:r>
              <a:rPr lang="en-CA" sz="1400" dirty="0">
                <a:solidFill>
                  <a:schemeClr val="accent3">
                    <a:lumMod val="25000"/>
                  </a:schemeClr>
                </a:solidFill>
                <a:latin typeface="Abadi" panose="020B0604020104020204" pitchFamily="34" charset="0"/>
              </a:rPr>
              <a:t>, however compare to other launch site, this site seems have a higher number of successful landing rate,  number cannot tell the true pictures as this site may have less number of launches in general.</a:t>
            </a:r>
          </a:p>
          <a:p>
            <a:pPr>
              <a:lnSpc>
                <a:spcPct val="100000"/>
              </a:lnSpc>
              <a:spcBef>
                <a:spcPts val="500"/>
              </a:spcBef>
            </a:pPr>
            <a:r>
              <a:rPr lang="en-CA" sz="1400" dirty="0">
                <a:solidFill>
                  <a:schemeClr val="accent3">
                    <a:lumMod val="25000"/>
                  </a:schemeClr>
                </a:solidFill>
                <a:latin typeface="Abadi" panose="020B0604020104020204" pitchFamily="34" charset="0"/>
              </a:rPr>
              <a:t>KSC LC 39A – it has more successful landing in </a:t>
            </a:r>
            <a:r>
              <a:rPr lang="en-CA" sz="1400" dirty="0" err="1">
                <a:solidFill>
                  <a:schemeClr val="accent3">
                    <a:lumMod val="25000"/>
                  </a:schemeClr>
                </a:solidFill>
                <a:latin typeface="Abadi" panose="020B0604020104020204" pitchFamily="34" charset="0"/>
              </a:rPr>
              <a:t>PayloadMass</a:t>
            </a:r>
            <a:r>
              <a:rPr lang="en-CA" sz="1400" dirty="0">
                <a:solidFill>
                  <a:schemeClr val="accent3">
                    <a:lumMod val="25000"/>
                  </a:schemeClr>
                </a:solidFill>
                <a:latin typeface="Abadi" panose="020B0604020104020204" pitchFamily="34" charset="0"/>
              </a:rPr>
              <a:t> range 0 – 8000 kg and 14000 – 16000 kg, in general this site has pretty good successful landing rate.</a:t>
            </a:r>
          </a:p>
          <a:p>
            <a:pPr marL="0" indent="0">
              <a:lnSpc>
                <a:spcPct val="100000"/>
              </a:lnSpc>
              <a:spcBef>
                <a:spcPts val="1400"/>
              </a:spcBef>
              <a:buNone/>
            </a:pPr>
            <a:endParaRPr lang="en-US" sz="1200" dirty="0">
              <a:solidFill>
                <a:schemeClr val="accent3">
                  <a:lumMod val="25000"/>
                </a:schemeClr>
              </a:solidFill>
              <a:latin typeface="Abadi" panose="020B0604020104020204" pitchFamily="34" charset="0"/>
            </a:endParaRPr>
          </a:p>
          <a:p>
            <a:pPr>
              <a:lnSpc>
                <a:spcPct val="100000"/>
              </a:lnSpc>
              <a:spcBef>
                <a:spcPts val="1400"/>
              </a:spcBef>
            </a:pPr>
            <a:endParaRPr lang="en-US" sz="1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a:extLst>
              <a:ext uri="{FF2B5EF4-FFF2-40B4-BE49-F238E27FC236}">
                <a16:creationId xmlns:a16="http://schemas.microsoft.com/office/drawing/2014/main" id="{5F52A498-4BC4-A0CF-C674-BDDDE3B5BF9B}"/>
              </a:ext>
            </a:extLst>
          </p:cNvPr>
          <p:cNvPicPr>
            <a:picLocks noChangeAspect="1"/>
          </p:cNvPicPr>
          <p:nvPr/>
        </p:nvPicPr>
        <p:blipFill>
          <a:blip r:embed="rId3"/>
          <a:stretch>
            <a:fillRect/>
          </a:stretch>
        </p:blipFill>
        <p:spPr>
          <a:xfrm>
            <a:off x="397750" y="3941307"/>
            <a:ext cx="11260121" cy="2238687"/>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1396181"/>
            <a:ext cx="10596079" cy="5284837"/>
          </a:xfrm>
          <a:prstGeom prst="rect">
            <a:avLst/>
          </a:prstGeom>
        </p:spPr>
        <p:txBody>
          <a:bodyPr>
            <a:normAutofit/>
          </a:bodyPr>
          <a:lstStyle/>
          <a:p>
            <a:pPr marL="0" indent="0">
              <a:lnSpc>
                <a:spcPct val="100000"/>
              </a:lnSpc>
              <a:spcBef>
                <a:spcPts val="500"/>
              </a:spcBef>
              <a:buNone/>
            </a:pPr>
            <a:r>
              <a:rPr lang="en-CA" sz="1800" b="1" dirty="0">
                <a:solidFill>
                  <a:schemeClr val="accent3">
                    <a:lumMod val="25000"/>
                  </a:schemeClr>
                </a:solidFill>
                <a:latin typeface="Abadi" panose="020B0604020104020204" pitchFamily="34" charset="0"/>
              </a:rPr>
              <a:t>A </a:t>
            </a:r>
            <a:r>
              <a:rPr lang="en-US" sz="1800" b="1" dirty="0">
                <a:solidFill>
                  <a:schemeClr val="accent3">
                    <a:lumMod val="25000"/>
                  </a:schemeClr>
                </a:solidFill>
                <a:latin typeface="Abadi" panose="020B0604020104020204" pitchFamily="34" charset="0"/>
              </a:rPr>
              <a:t>bar chart for the success rate of each orbit type</a:t>
            </a:r>
          </a:p>
          <a:p>
            <a:pPr lvl="1">
              <a:lnSpc>
                <a:spcPct val="100000"/>
              </a:lnSpc>
            </a:pPr>
            <a:r>
              <a:rPr lang="en-US" sz="1400" dirty="0">
                <a:solidFill>
                  <a:schemeClr val="accent3">
                    <a:lumMod val="25000"/>
                  </a:schemeClr>
                </a:solidFill>
                <a:latin typeface="Abadi" panose="020B0604020104020204" pitchFamily="34" charset="0"/>
              </a:rPr>
              <a:t>SO has not successful landing</a:t>
            </a:r>
          </a:p>
          <a:p>
            <a:pPr lvl="1">
              <a:lnSpc>
                <a:spcPct val="100000"/>
              </a:lnSpc>
            </a:pPr>
            <a:r>
              <a:rPr lang="en-US" sz="1400" dirty="0">
                <a:solidFill>
                  <a:schemeClr val="accent3">
                    <a:lumMod val="25000"/>
                  </a:schemeClr>
                </a:solidFill>
                <a:latin typeface="Abadi" panose="020B0604020104020204" pitchFamily="34" charset="0"/>
              </a:rPr>
              <a:t>ES-L1, GEO, HEO, SS0 has equal chance of successful landing rate, these orbit types have the highest successful landing rate comparing to the other orbit type.</a:t>
            </a:r>
          </a:p>
          <a:p>
            <a:pPr lvl="1">
              <a:lnSpc>
                <a:spcPct val="100000"/>
              </a:lnSpc>
            </a:pPr>
            <a:r>
              <a:rPr lang="en-US" sz="1400" dirty="0">
                <a:solidFill>
                  <a:schemeClr val="accent3">
                    <a:lumMod val="25000"/>
                  </a:schemeClr>
                </a:solidFill>
                <a:latin typeface="Abadi" panose="020B0604020104020204" pitchFamily="34" charset="0"/>
              </a:rPr>
              <a:t>MEO and PO has same </a:t>
            </a:r>
            <a:r>
              <a:rPr lang="en-US" sz="1400" dirty="0" err="1">
                <a:solidFill>
                  <a:schemeClr val="accent3">
                    <a:lumMod val="25000"/>
                  </a:schemeClr>
                </a:solidFill>
                <a:latin typeface="Abadi" panose="020B0604020104020204" pitchFamily="34" charset="0"/>
              </a:rPr>
              <a:t>successs</a:t>
            </a:r>
            <a:r>
              <a:rPr lang="en-US" sz="1400" dirty="0">
                <a:solidFill>
                  <a:schemeClr val="accent3">
                    <a:lumMod val="25000"/>
                  </a:schemeClr>
                </a:solidFill>
                <a:latin typeface="Abadi" panose="020B0604020104020204" pitchFamily="34" charset="0"/>
              </a:rPr>
              <a:t> rate as well</a:t>
            </a:r>
          </a:p>
          <a:p>
            <a:pPr lvl="1">
              <a:lnSpc>
                <a:spcPct val="100000"/>
              </a:lnSpc>
              <a:spcBef>
                <a:spcPts val="1400"/>
              </a:spcBef>
            </a:pPr>
            <a:endParaRPr lang="en-US" sz="18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a:extLst>
              <a:ext uri="{FF2B5EF4-FFF2-40B4-BE49-F238E27FC236}">
                <a16:creationId xmlns:a16="http://schemas.microsoft.com/office/drawing/2014/main" id="{CFBDC399-88D2-0CDD-A9B0-E14B0B8E82C4}"/>
              </a:ext>
            </a:extLst>
          </p:cNvPr>
          <p:cNvPicPr>
            <a:picLocks noChangeAspect="1"/>
          </p:cNvPicPr>
          <p:nvPr/>
        </p:nvPicPr>
        <p:blipFill>
          <a:blip r:embed="rId3"/>
          <a:stretch>
            <a:fillRect/>
          </a:stretch>
        </p:blipFill>
        <p:spPr>
          <a:xfrm>
            <a:off x="1907457" y="2935235"/>
            <a:ext cx="7834489" cy="3745783"/>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1514168"/>
            <a:ext cx="10687961" cy="4367176"/>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Scatter point of Flight number vs. Orbit type </a:t>
            </a:r>
          </a:p>
          <a:p>
            <a:pPr lvl="1">
              <a:lnSpc>
                <a:spcPct val="100000"/>
              </a:lnSpc>
              <a:spcBef>
                <a:spcPts val="1400"/>
              </a:spcBef>
            </a:pPr>
            <a:r>
              <a:rPr lang="en-US" sz="1800" dirty="0">
                <a:solidFill>
                  <a:schemeClr val="accent3">
                    <a:lumMod val="25000"/>
                  </a:schemeClr>
                </a:solidFill>
                <a:latin typeface="Abadi" panose="020B0604020104020204" pitchFamily="34" charset="0"/>
              </a:rPr>
              <a:t>Orbits: 'LEO' 'ISS' 'PO' 'GTO' 'ES-L1' 'SSO' 'HEO' 'MEO' 'VLEO' 'SO' 'GEO'</a:t>
            </a:r>
          </a:p>
          <a:p>
            <a:pPr lvl="1">
              <a:lnSpc>
                <a:spcPct val="100000"/>
              </a:lnSpc>
              <a:spcBef>
                <a:spcPts val="1400"/>
              </a:spcBef>
            </a:pPr>
            <a:r>
              <a:rPr lang="en-CA" sz="1800" dirty="0">
                <a:solidFill>
                  <a:schemeClr val="accent3">
                    <a:lumMod val="25000"/>
                  </a:schemeClr>
                </a:solidFill>
                <a:latin typeface="Abadi" panose="020B0604020104020204" pitchFamily="34" charset="0"/>
              </a:rPr>
              <a:t>You should see that in the LEO orbit the Success appears related to the number of flights; on the other hand, there seems to be no relationship between flight number when in GTO orbit.</a:t>
            </a:r>
          </a:p>
          <a:p>
            <a:pPr marL="457200" lvl="1" indent="0">
              <a:lnSpc>
                <a:spcPct val="100000"/>
              </a:lnSpc>
              <a:spcBef>
                <a:spcPts val="1400"/>
              </a:spcBef>
              <a:buNone/>
            </a:pPr>
            <a:endParaRPr lang="en-US" sz="18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8" name="Picture 7">
            <a:extLst>
              <a:ext uri="{FF2B5EF4-FFF2-40B4-BE49-F238E27FC236}">
                <a16:creationId xmlns:a16="http://schemas.microsoft.com/office/drawing/2014/main" id="{EC0EF44F-8A18-FF0F-5A5E-468188141E65}"/>
              </a:ext>
            </a:extLst>
          </p:cNvPr>
          <p:cNvPicPr>
            <a:picLocks noChangeAspect="1"/>
          </p:cNvPicPr>
          <p:nvPr/>
        </p:nvPicPr>
        <p:blipFill>
          <a:blip r:embed="rId3"/>
          <a:stretch>
            <a:fillRect/>
          </a:stretch>
        </p:blipFill>
        <p:spPr>
          <a:xfrm>
            <a:off x="526798" y="4169621"/>
            <a:ext cx="11174384" cy="2076740"/>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474839"/>
            <a:ext cx="10515600" cy="4394149"/>
          </a:xfrm>
          <a:prstGeom prst="rect">
            <a:avLst/>
          </a:prstGeom>
        </p:spPr>
        <p:txBody>
          <a:bodyPr>
            <a:normAutofit/>
          </a:bodyPr>
          <a:lstStyle/>
          <a:p>
            <a:pPr marL="0" indent="0">
              <a:lnSpc>
                <a:spcPct val="100000"/>
              </a:lnSpc>
              <a:spcBef>
                <a:spcPts val="1400"/>
              </a:spcBef>
              <a:buNone/>
            </a:pPr>
            <a:r>
              <a:rPr lang="en-CA" sz="1600" dirty="0">
                <a:solidFill>
                  <a:schemeClr val="accent3">
                    <a:lumMod val="25000"/>
                  </a:schemeClr>
                </a:solidFill>
                <a:latin typeface="Abadi" panose="020B0604020104020204" pitchFamily="34" charset="0"/>
              </a:rPr>
              <a:t>Show a </a:t>
            </a:r>
            <a:r>
              <a:rPr lang="en-US" sz="1600" dirty="0">
                <a:solidFill>
                  <a:schemeClr val="accent3">
                    <a:lumMod val="25000"/>
                  </a:schemeClr>
                </a:solidFill>
                <a:latin typeface="Abadi" panose="020B0604020104020204" pitchFamily="34" charset="0"/>
              </a:rPr>
              <a:t>scatter point of payload vs. orbit type</a:t>
            </a:r>
          </a:p>
          <a:p>
            <a:pPr>
              <a:lnSpc>
                <a:spcPct val="100000"/>
              </a:lnSpc>
              <a:spcBef>
                <a:spcPts val="1400"/>
              </a:spcBef>
            </a:pPr>
            <a:r>
              <a:rPr lang="en-CA" sz="1600" dirty="0">
                <a:solidFill>
                  <a:schemeClr val="accent3">
                    <a:lumMod val="25000"/>
                  </a:schemeClr>
                </a:solidFill>
                <a:latin typeface="Abadi" panose="020B0604020104020204" pitchFamily="34" charset="0"/>
              </a:rPr>
              <a:t>With heavy payloads the successful landing or positive landing rate are more for Polar, LEO and ISS.</a:t>
            </a:r>
          </a:p>
          <a:p>
            <a:pPr>
              <a:lnSpc>
                <a:spcPct val="100000"/>
              </a:lnSpc>
              <a:spcBef>
                <a:spcPts val="1400"/>
              </a:spcBef>
            </a:pPr>
            <a:r>
              <a:rPr lang="en-CA" sz="1600" dirty="0">
                <a:solidFill>
                  <a:schemeClr val="accent3">
                    <a:lumMod val="25000"/>
                  </a:schemeClr>
                </a:solidFill>
                <a:latin typeface="Abadi" panose="020B0604020104020204" pitchFamily="34" charset="0"/>
              </a:rPr>
              <a:t>However for GTO we cannot distinguish this well as both positive landing rate and negative landing(unsuccessful mission) are both there here.</a:t>
            </a:r>
            <a:endParaRPr lang="en-US" sz="16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4DA823CC-11A3-550F-CF9F-2ADD36F6B7F7}"/>
              </a:ext>
            </a:extLst>
          </p:cNvPr>
          <p:cNvPicPr>
            <a:picLocks noChangeAspect="1"/>
          </p:cNvPicPr>
          <p:nvPr/>
        </p:nvPicPr>
        <p:blipFill>
          <a:blip r:embed="rId3"/>
          <a:stretch>
            <a:fillRect/>
          </a:stretch>
        </p:blipFill>
        <p:spPr>
          <a:xfrm>
            <a:off x="770011" y="3671913"/>
            <a:ext cx="11164858" cy="2219635"/>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1494503"/>
            <a:ext cx="10687961" cy="4386842"/>
          </a:xfrm>
          <a:prstGeom prst="rect">
            <a:avLst/>
          </a:prstGeom>
        </p:spPr>
        <p:txBody>
          <a:bodyPr>
            <a:normAutofit/>
          </a:bodyPr>
          <a:lstStyle/>
          <a:p>
            <a:pPr marL="0" indent="0">
              <a:lnSpc>
                <a:spcPct val="100000"/>
              </a:lnSpc>
              <a:spcBef>
                <a:spcPts val="1400"/>
              </a:spcBef>
              <a:buNone/>
            </a:pPr>
            <a:r>
              <a:rPr lang="en-CA" sz="2200" dirty="0">
                <a:solidFill>
                  <a:schemeClr val="accent3">
                    <a:lumMod val="25000"/>
                  </a:schemeClr>
                </a:solidFill>
                <a:latin typeface="Abadi" panose="020B0604020104020204" pitchFamily="34" charset="0"/>
              </a:rPr>
              <a:t>A </a:t>
            </a:r>
            <a:r>
              <a:rPr lang="en-US" sz="2200" dirty="0">
                <a:solidFill>
                  <a:schemeClr val="accent3">
                    <a:lumMod val="25000"/>
                  </a:schemeClr>
                </a:solidFill>
                <a:latin typeface="Abadi" panose="020B0604020104020204" pitchFamily="34" charset="0"/>
              </a:rPr>
              <a:t>line chart of yearly average success rate</a:t>
            </a:r>
          </a:p>
          <a:p>
            <a:pPr>
              <a:lnSpc>
                <a:spcPct val="100000"/>
              </a:lnSpc>
              <a:spcBef>
                <a:spcPts val="1400"/>
              </a:spcBef>
            </a:pPr>
            <a:r>
              <a:rPr lang="en-CA" sz="2200" dirty="0">
                <a:solidFill>
                  <a:schemeClr val="accent3">
                    <a:lumMod val="25000"/>
                  </a:schemeClr>
                </a:solidFill>
                <a:latin typeface="Abadi" panose="020B0604020104020204" pitchFamily="34" charset="0"/>
              </a:rPr>
              <a:t>You can observe that the success rate since 2013 kept increasing till 2020</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05196724-76F2-2073-F49E-DF83046F6A16}"/>
              </a:ext>
            </a:extLst>
          </p:cNvPr>
          <p:cNvPicPr>
            <a:picLocks noChangeAspect="1"/>
          </p:cNvPicPr>
          <p:nvPr/>
        </p:nvPicPr>
        <p:blipFill>
          <a:blip r:embed="rId3"/>
          <a:stretch>
            <a:fillRect/>
          </a:stretch>
        </p:blipFill>
        <p:spPr>
          <a:xfrm>
            <a:off x="924232" y="2489156"/>
            <a:ext cx="9665109" cy="3536417"/>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the names of the unique launch sites</a:t>
            </a:r>
            <a:br>
              <a:rPr lang="en-US" sz="2200" dirty="0">
                <a:solidFill>
                  <a:schemeClr val="accent3">
                    <a:lumMod val="25000"/>
                  </a:schemeClr>
                </a:solidFill>
                <a:latin typeface="Abadi" panose="020B0604020104020204" pitchFamily="34" charset="0"/>
              </a:rPr>
            </a:b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Query:  </a:t>
            </a:r>
            <a:r>
              <a:rPr lang="en-CA" sz="2200" dirty="0">
                <a:solidFill>
                  <a:schemeClr val="accent3">
                    <a:lumMod val="25000"/>
                  </a:schemeClr>
                </a:solidFill>
                <a:latin typeface="Abadi" panose="020B0604020104020204" pitchFamily="34" charset="0"/>
              </a:rPr>
              <a:t>%</a:t>
            </a:r>
            <a:r>
              <a:rPr lang="en-CA" sz="2200" dirty="0" err="1">
                <a:solidFill>
                  <a:schemeClr val="accent3">
                    <a:lumMod val="25000"/>
                  </a:schemeClr>
                </a:solidFill>
                <a:latin typeface="Abadi" panose="020B0604020104020204" pitchFamily="34" charset="0"/>
              </a:rPr>
              <a:t>sql</a:t>
            </a:r>
            <a:r>
              <a:rPr lang="en-CA" sz="2200" dirty="0">
                <a:solidFill>
                  <a:schemeClr val="accent3">
                    <a:lumMod val="25000"/>
                  </a:schemeClr>
                </a:solidFill>
                <a:latin typeface="Abadi" panose="020B0604020104020204" pitchFamily="34" charset="0"/>
              </a:rPr>
              <a:t> select distinct(</a:t>
            </a:r>
            <a:r>
              <a:rPr lang="en-CA" sz="2200" dirty="0" err="1">
                <a:solidFill>
                  <a:schemeClr val="accent3">
                    <a:lumMod val="25000"/>
                  </a:schemeClr>
                </a:solidFill>
                <a:latin typeface="Abadi" panose="020B0604020104020204" pitchFamily="34" charset="0"/>
              </a:rPr>
              <a:t>Launch_Site</a:t>
            </a:r>
            <a:r>
              <a:rPr lang="en-CA" sz="2200" dirty="0">
                <a:solidFill>
                  <a:schemeClr val="accent3">
                    <a:lumMod val="25000"/>
                  </a:schemeClr>
                </a:solidFill>
                <a:latin typeface="Abadi" panose="020B0604020104020204" pitchFamily="34" charset="0"/>
              </a:rPr>
              <a:t>) from SPACEXTABLE;</a:t>
            </a:r>
          </a:p>
          <a:p>
            <a:pPr>
              <a:lnSpc>
                <a:spcPct val="100000"/>
              </a:lnSpc>
              <a:spcBef>
                <a:spcPts val="1400"/>
              </a:spcBef>
            </a:pPr>
            <a:r>
              <a:rPr lang="en-CA" sz="2200" dirty="0">
                <a:solidFill>
                  <a:schemeClr val="accent3">
                    <a:lumMod val="25000"/>
                  </a:schemeClr>
                </a:solidFill>
                <a:latin typeface="Abadi" panose="020B0604020104020204" pitchFamily="34" charset="0"/>
              </a:rPr>
              <a:t>Use distinct() function to filter the unique launch site name.</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a:extLst>
              <a:ext uri="{FF2B5EF4-FFF2-40B4-BE49-F238E27FC236}">
                <a16:creationId xmlns:a16="http://schemas.microsoft.com/office/drawing/2014/main" id="{A7CBE210-BFC7-BB24-F711-9C15B80E96BA}"/>
              </a:ext>
            </a:extLst>
          </p:cNvPr>
          <p:cNvPicPr>
            <a:picLocks noChangeAspect="1"/>
          </p:cNvPicPr>
          <p:nvPr/>
        </p:nvPicPr>
        <p:blipFill>
          <a:blip r:embed="rId3"/>
          <a:stretch>
            <a:fillRect/>
          </a:stretch>
        </p:blipFill>
        <p:spPr>
          <a:xfrm>
            <a:off x="1128637" y="2312321"/>
            <a:ext cx="1095528" cy="1486107"/>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5 records where launch sites begin with `CCA`</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CA" sz="2000" dirty="0">
                <a:solidFill>
                  <a:schemeClr val="accent3">
                    <a:lumMod val="25000"/>
                  </a:schemeClr>
                </a:solidFill>
                <a:latin typeface="Abadi" panose="020B0604020104020204" pitchFamily="34" charset="0"/>
              </a:rPr>
              <a:t>%</a:t>
            </a:r>
            <a:r>
              <a:rPr lang="en-CA" sz="2000" dirty="0" err="1">
                <a:solidFill>
                  <a:schemeClr val="accent3">
                    <a:lumMod val="25000"/>
                  </a:schemeClr>
                </a:solidFill>
                <a:latin typeface="Abadi" panose="020B0604020104020204" pitchFamily="34" charset="0"/>
              </a:rPr>
              <a:t>sql</a:t>
            </a:r>
            <a:r>
              <a:rPr lang="en-CA" sz="2000" dirty="0">
                <a:solidFill>
                  <a:schemeClr val="accent3">
                    <a:lumMod val="25000"/>
                  </a:schemeClr>
                </a:solidFill>
                <a:latin typeface="Abadi" panose="020B0604020104020204" pitchFamily="34" charset="0"/>
              </a:rPr>
              <a:t> select * from SPACEXTABLE where </a:t>
            </a:r>
            <a:r>
              <a:rPr lang="en-CA" sz="2000" dirty="0" err="1">
                <a:solidFill>
                  <a:schemeClr val="accent3">
                    <a:lumMod val="25000"/>
                  </a:schemeClr>
                </a:solidFill>
                <a:latin typeface="Abadi" panose="020B0604020104020204" pitchFamily="34" charset="0"/>
              </a:rPr>
              <a:t>Launch_Site</a:t>
            </a:r>
            <a:r>
              <a:rPr lang="en-CA" sz="2000" dirty="0">
                <a:solidFill>
                  <a:schemeClr val="accent3">
                    <a:lumMod val="25000"/>
                  </a:schemeClr>
                </a:solidFill>
                <a:latin typeface="Abadi" panose="020B0604020104020204" pitchFamily="34" charset="0"/>
              </a:rPr>
              <a:t> like 'CCA%'  limit 5</a:t>
            </a:r>
            <a:br>
              <a:rPr lang="en-CA" sz="2000" dirty="0">
                <a:solidFill>
                  <a:schemeClr val="accent3">
                    <a:lumMod val="25000"/>
                  </a:schemeClr>
                </a:solidFill>
                <a:latin typeface="Abadi" panose="020B0604020104020204" pitchFamily="34" charset="0"/>
              </a:rPr>
            </a:br>
            <a:r>
              <a:rPr lang="en-CA" sz="2000" dirty="0">
                <a:solidFill>
                  <a:schemeClr val="accent3">
                    <a:lumMod val="25000"/>
                  </a:schemeClr>
                </a:solidFill>
                <a:latin typeface="Abadi" panose="020B0604020104020204" pitchFamily="34" charset="0"/>
              </a:rPr>
              <a:t>use wildcard to filter </a:t>
            </a:r>
            <a:r>
              <a:rPr lang="en-CA" sz="2000" dirty="0" err="1">
                <a:solidFill>
                  <a:schemeClr val="accent3">
                    <a:lumMod val="25000"/>
                  </a:schemeClr>
                </a:solidFill>
                <a:latin typeface="Abadi" panose="020B0604020104020204" pitchFamily="34" charset="0"/>
              </a:rPr>
              <a:t>Lauch_Site</a:t>
            </a:r>
            <a:r>
              <a:rPr lang="en-CA" sz="2000" dirty="0">
                <a:solidFill>
                  <a:schemeClr val="accent3">
                    <a:lumMod val="25000"/>
                  </a:schemeClr>
                </a:solidFill>
                <a:latin typeface="Abadi" panose="020B0604020104020204" pitchFamily="34" charset="0"/>
              </a:rPr>
              <a:t> name that has CCA in it and only return the 5 rows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99E49FFA-EE06-3CE8-180C-F077A635AF71}"/>
              </a:ext>
            </a:extLst>
          </p:cNvPr>
          <p:cNvPicPr>
            <a:picLocks noChangeAspect="1"/>
          </p:cNvPicPr>
          <p:nvPr/>
        </p:nvPicPr>
        <p:blipFill>
          <a:blip r:embed="rId3"/>
          <a:stretch>
            <a:fillRect/>
          </a:stretch>
        </p:blipFill>
        <p:spPr>
          <a:xfrm>
            <a:off x="770011" y="2324821"/>
            <a:ext cx="11164858" cy="2876951"/>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total payload carried by boosters from NASA</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CA" sz="2200" dirty="0">
                <a:solidFill>
                  <a:schemeClr val="accent3">
                    <a:lumMod val="25000"/>
                  </a:schemeClr>
                </a:solidFill>
                <a:latin typeface="Abadi" panose="020B0604020104020204" pitchFamily="34" charset="0"/>
              </a:rPr>
              <a:t>%</a:t>
            </a:r>
            <a:r>
              <a:rPr lang="en-CA" sz="2200" dirty="0" err="1">
                <a:solidFill>
                  <a:schemeClr val="accent3">
                    <a:lumMod val="25000"/>
                  </a:schemeClr>
                </a:solidFill>
                <a:latin typeface="Abadi" panose="020B0604020104020204" pitchFamily="34" charset="0"/>
              </a:rPr>
              <a:t>sql</a:t>
            </a:r>
            <a:r>
              <a:rPr lang="en-CA" sz="2200" dirty="0">
                <a:solidFill>
                  <a:schemeClr val="accent3">
                    <a:lumMod val="25000"/>
                  </a:schemeClr>
                </a:solidFill>
                <a:latin typeface="Abadi" panose="020B0604020104020204" pitchFamily="34" charset="0"/>
              </a:rPr>
              <a:t> select sum("PAYLOAD_MASS__KG_") as </a:t>
            </a:r>
            <a:r>
              <a:rPr lang="en-CA" sz="2200" dirty="0" err="1">
                <a:solidFill>
                  <a:schemeClr val="accent3">
                    <a:lumMod val="25000"/>
                  </a:schemeClr>
                </a:solidFill>
                <a:latin typeface="Abadi" panose="020B0604020104020204" pitchFamily="34" charset="0"/>
              </a:rPr>
              <a:t>Total_Payload_mass</a:t>
            </a:r>
            <a:r>
              <a:rPr lang="en-CA" sz="2200" dirty="0">
                <a:solidFill>
                  <a:schemeClr val="accent3">
                    <a:lumMod val="25000"/>
                  </a:schemeClr>
                </a:solidFill>
                <a:latin typeface="Abadi" panose="020B0604020104020204" pitchFamily="34" charset="0"/>
              </a:rPr>
              <a:t> from  SPACEXTABLE where Customer = 'NASA (CRS)’</a:t>
            </a:r>
          </a:p>
          <a:p>
            <a:pPr>
              <a:lnSpc>
                <a:spcPct val="100000"/>
              </a:lnSpc>
              <a:spcBef>
                <a:spcPts val="1400"/>
              </a:spcBef>
            </a:pPr>
            <a:r>
              <a:rPr lang="en-CA" sz="2200" dirty="0">
                <a:solidFill>
                  <a:schemeClr val="accent3">
                    <a:lumMod val="25000"/>
                  </a:schemeClr>
                </a:solidFill>
                <a:latin typeface="Abadi" panose="020B0604020104020204" pitchFamily="34" charset="0"/>
              </a:rPr>
              <a:t>Use sum() to return the total Payload Mass of NASA customer</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788C3272-AADD-C4D1-F4CD-CE88206831E5}"/>
              </a:ext>
            </a:extLst>
          </p:cNvPr>
          <p:cNvPicPr>
            <a:picLocks noChangeAspect="1"/>
          </p:cNvPicPr>
          <p:nvPr/>
        </p:nvPicPr>
        <p:blipFill>
          <a:blip r:embed="rId3"/>
          <a:stretch>
            <a:fillRect/>
          </a:stretch>
        </p:blipFill>
        <p:spPr>
          <a:xfrm>
            <a:off x="988143" y="2209083"/>
            <a:ext cx="7573432" cy="1505160"/>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average payload mass carried by booster version F9 v1.1</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CA" sz="2200" dirty="0">
                <a:solidFill>
                  <a:schemeClr val="accent3">
                    <a:lumMod val="25000"/>
                  </a:schemeClr>
                </a:solidFill>
                <a:latin typeface="Abadi" panose="020B0604020104020204" pitchFamily="34" charset="0"/>
              </a:rPr>
              <a:t>%</a:t>
            </a:r>
            <a:r>
              <a:rPr lang="en-CA" sz="2200" dirty="0" err="1">
                <a:solidFill>
                  <a:schemeClr val="accent3">
                    <a:lumMod val="25000"/>
                  </a:schemeClr>
                </a:solidFill>
                <a:latin typeface="Abadi" panose="020B0604020104020204" pitchFamily="34" charset="0"/>
              </a:rPr>
              <a:t>sql</a:t>
            </a:r>
            <a:r>
              <a:rPr lang="en-CA" sz="2200" dirty="0">
                <a:solidFill>
                  <a:schemeClr val="accent3">
                    <a:lumMod val="25000"/>
                  </a:schemeClr>
                </a:solidFill>
                <a:latin typeface="Abadi" panose="020B0604020104020204" pitchFamily="34" charset="0"/>
              </a:rPr>
              <a:t> select avg("PAYLOAD_MASS__KG_") as </a:t>
            </a:r>
            <a:r>
              <a:rPr lang="en-CA" sz="2200" dirty="0" err="1">
                <a:solidFill>
                  <a:schemeClr val="accent3">
                    <a:lumMod val="25000"/>
                  </a:schemeClr>
                </a:solidFill>
                <a:latin typeface="Abadi" panose="020B0604020104020204" pitchFamily="34" charset="0"/>
              </a:rPr>
              <a:t>Average_Payload_Mass</a:t>
            </a:r>
            <a:r>
              <a:rPr lang="en-CA" sz="2200" dirty="0">
                <a:solidFill>
                  <a:schemeClr val="accent3">
                    <a:lumMod val="25000"/>
                  </a:schemeClr>
                </a:solidFill>
                <a:latin typeface="Abadi" panose="020B0604020104020204" pitchFamily="34" charset="0"/>
              </a:rPr>
              <a:t> from SPACEXTABLE where </a:t>
            </a:r>
            <a:r>
              <a:rPr lang="en-CA" sz="2200" dirty="0" err="1">
                <a:solidFill>
                  <a:schemeClr val="accent3">
                    <a:lumMod val="25000"/>
                  </a:schemeClr>
                </a:solidFill>
                <a:latin typeface="Abadi" panose="020B0604020104020204" pitchFamily="34" charset="0"/>
              </a:rPr>
              <a:t>Booster_Version</a:t>
            </a:r>
            <a:r>
              <a:rPr lang="en-CA" sz="2200" dirty="0">
                <a:solidFill>
                  <a:schemeClr val="accent3">
                    <a:lumMod val="25000"/>
                  </a:schemeClr>
                </a:solidFill>
                <a:latin typeface="Abadi" panose="020B0604020104020204" pitchFamily="34" charset="0"/>
              </a:rPr>
              <a:t> = 'F9 v1.1’</a:t>
            </a:r>
          </a:p>
          <a:p>
            <a:pPr>
              <a:lnSpc>
                <a:spcPct val="100000"/>
              </a:lnSpc>
              <a:spcBef>
                <a:spcPts val="1400"/>
              </a:spcBef>
            </a:pPr>
            <a:r>
              <a:rPr lang="en-CA" sz="2200" dirty="0">
                <a:solidFill>
                  <a:schemeClr val="accent3">
                    <a:lumMod val="25000"/>
                  </a:schemeClr>
                </a:solidFill>
                <a:latin typeface="Abadi" panose="020B0604020104020204" pitchFamily="34" charset="0"/>
              </a:rPr>
              <a:t>Use avg(</a:t>
            </a:r>
            <a:r>
              <a:rPr lang="en-CA" sz="2200" dirty="0" err="1">
                <a:solidFill>
                  <a:schemeClr val="accent3">
                    <a:lumMod val="25000"/>
                  </a:schemeClr>
                </a:solidFill>
                <a:latin typeface="Abadi" panose="020B0604020104020204" pitchFamily="34" charset="0"/>
              </a:rPr>
              <a:t>columnname</a:t>
            </a:r>
            <a:r>
              <a:rPr lang="en-CA" sz="2200" dirty="0">
                <a:solidFill>
                  <a:schemeClr val="accent3">
                    <a:lumMod val="25000"/>
                  </a:schemeClr>
                </a:solidFill>
                <a:latin typeface="Abadi" panose="020B0604020104020204" pitchFamily="34" charset="0"/>
              </a:rPr>
              <a:t>) function to calculate the average Payload Mass of Booster version is F9 v1.1</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2145FD96-AF5F-54C7-CF81-E1DFD215DB1D}"/>
              </a:ext>
            </a:extLst>
          </p:cNvPr>
          <p:cNvPicPr>
            <a:picLocks noChangeAspect="1"/>
          </p:cNvPicPr>
          <p:nvPr/>
        </p:nvPicPr>
        <p:blipFill>
          <a:blip r:embed="rId3"/>
          <a:stretch>
            <a:fillRect/>
          </a:stretch>
        </p:blipFill>
        <p:spPr>
          <a:xfrm>
            <a:off x="1020166" y="2261054"/>
            <a:ext cx="7811590" cy="1295581"/>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Find the dates of the first successful landing outcome on ground pad</a:t>
            </a:r>
            <a:endParaRPr lang="en-US" dirty="0">
              <a:solidFill>
                <a:schemeClr val="accent3">
                  <a:lumMod val="25000"/>
                </a:schemeClr>
              </a:solidFill>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CA" sz="2200" dirty="0">
                <a:solidFill>
                  <a:schemeClr val="accent3">
                    <a:lumMod val="25000"/>
                  </a:schemeClr>
                </a:solidFill>
                <a:latin typeface="Abadi" panose="020B0604020104020204" pitchFamily="34" charset="0"/>
              </a:rPr>
              <a:t>%</a:t>
            </a:r>
            <a:r>
              <a:rPr lang="en-CA" sz="2200" dirty="0" err="1">
                <a:solidFill>
                  <a:schemeClr val="accent3">
                    <a:lumMod val="25000"/>
                  </a:schemeClr>
                </a:solidFill>
                <a:latin typeface="Abadi" panose="020B0604020104020204" pitchFamily="34" charset="0"/>
              </a:rPr>
              <a:t>sql</a:t>
            </a:r>
            <a:r>
              <a:rPr lang="en-CA" sz="2200" dirty="0">
                <a:solidFill>
                  <a:schemeClr val="accent3">
                    <a:lumMod val="25000"/>
                  </a:schemeClr>
                </a:solidFill>
                <a:latin typeface="Abadi" panose="020B0604020104020204" pitchFamily="34" charset="0"/>
              </a:rPr>
              <a:t> select min(Date) as </a:t>
            </a:r>
            <a:r>
              <a:rPr lang="en-CA" sz="2200" dirty="0" err="1">
                <a:solidFill>
                  <a:schemeClr val="accent3">
                    <a:lumMod val="25000"/>
                  </a:schemeClr>
                </a:solidFill>
                <a:latin typeface="Abadi" panose="020B0604020104020204" pitchFamily="34" charset="0"/>
              </a:rPr>
              <a:t>Landing_Date</a:t>
            </a:r>
            <a:r>
              <a:rPr lang="en-CA" sz="2200" dirty="0">
                <a:solidFill>
                  <a:schemeClr val="accent3">
                    <a:lumMod val="25000"/>
                  </a:schemeClr>
                </a:solidFill>
                <a:latin typeface="Abadi" panose="020B0604020104020204" pitchFamily="34" charset="0"/>
              </a:rPr>
              <a:t> from  SPACEXTABLE where </a:t>
            </a:r>
            <a:r>
              <a:rPr lang="en-CA" sz="2200" dirty="0" err="1">
                <a:solidFill>
                  <a:schemeClr val="accent3">
                    <a:lumMod val="25000"/>
                  </a:schemeClr>
                </a:solidFill>
                <a:latin typeface="Abadi" panose="020B0604020104020204" pitchFamily="34" charset="0"/>
              </a:rPr>
              <a:t>Landing_Outcome</a:t>
            </a:r>
            <a:r>
              <a:rPr lang="en-CA" sz="2200" dirty="0">
                <a:solidFill>
                  <a:schemeClr val="accent3">
                    <a:lumMod val="25000"/>
                  </a:schemeClr>
                </a:solidFill>
                <a:latin typeface="Abadi" panose="020B0604020104020204" pitchFamily="34" charset="0"/>
              </a:rPr>
              <a:t>='Success (ground pad)’;</a:t>
            </a:r>
          </a:p>
          <a:p>
            <a:pPr>
              <a:lnSpc>
                <a:spcPct val="100000"/>
              </a:lnSpc>
              <a:spcBef>
                <a:spcPts val="1400"/>
              </a:spcBef>
            </a:pPr>
            <a:r>
              <a:rPr lang="en-CA" sz="2200" dirty="0">
                <a:solidFill>
                  <a:schemeClr val="accent3">
                    <a:lumMod val="25000"/>
                  </a:schemeClr>
                </a:solidFill>
                <a:latin typeface="Abadi" panose="020B0604020104020204" pitchFamily="34" charset="0"/>
              </a:rPr>
              <a:t>Use min() function to return the earliest date </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483CADD1-BAFD-6D32-49C8-DEEF03C5E743}"/>
              </a:ext>
            </a:extLst>
          </p:cNvPr>
          <p:cNvPicPr>
            <a:picLocks noChangeAspect="1"/>
          </p:cNvPicPr>
          <p:nvPr/>
        </p:nvPicPr>
        <p:blipFill>
          <a:blip r:embed="rId3"/>
          <a:stretch>
            <a:fillRect/>
          </a:stretch>
        </p:blipFill>
        <p:spPr>
          <a:xfrm>
            <a:off x="1192426" y="2320928"/>
            <a:ext cx="7211431" cy="1409897"/>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76516"/>
            <a:ext cx="9745589" cy="4800447"/>
          </a:xfrm>
          <a:prstGeom prst="rect">
            <a:avLst/>
          </a:prstGeom>
        </p:spPr>
        <p:txBody>
          <a:bodyPr lIns="91440" tIns="45720" rIns="91440" bIns="45720" anchor="t">
            <a:normAutofit fontScale="92500" lnSpcReduction="10000"/>
          </a:bodyPr>
          <a:lstStyle/>
          <a:p>
            <a:pPr>
              <a:lnSpc>
                <a:spcPct val="100000"/>
              </a:lnSpc>
              <a:spcBef>
                <a:spcPts val="1400"/>
              </a:spcBef>
            </a:pPr>
            <a:r>
              <a:rPr lang="en-US" sz="2200" dirty="0">
                <a:solidFill>
                  <a:schemeClr val="accent3">
                    <a:lumMod val="25000"/>
                  </a:schemeClr>
                </a:solidFill>
                <a:latin typeface="Abadi"/>
              </a:rPr>
              <a:t>List the names of boosters which have successfully landed on drone ship and had payload mass greater than 4000 but less than 6000</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CA" sz="2200" dirty="0">
              <a:solidFill>
                <a:schemeClr val="accent3">
                  <a:lumMod val="25000"/>
                </a:schemeClr>
              </a:solidFill>
              <a:latin typeface="Abadi" panose="020B0604020104020204" pitchFamily="34" charset="0"/>
            </a:endParaRPr>
          </a:p>
          <a:p>
            <a:pPr>
              <a:lnSpc>
                <a:spcPct val="100000"/>
              </a:lnSpc>
              <a:spcBef>
                <a:spcPts val="1400"/>
              </a:spcBef>
            </a:pPr>
            <a:r>
              <a:rPr lang="en-CA" sz="2200" dirty="0">
                <a:solidFill>
                  <a:schemeClr val="accent3">
                    <a:lumMod val="25000"/>
                  </a:schemeClr>
                </a:solidFill>
                <a:latin typeface="Abadi" panose="020B0604020104020204" pitchFamily="34" charset="0"/>
              </a:rPr>
              <a:t>%</a:t>
            </a:r>
            <a:r>
              <a:rPr lang="en-CA" sz="2200" dirty="0" err="1">
                <a:solidFill>
                  <a:schemeClr val="accent3">
                    <a:lumMod val="25000"/>
                  </a:schemeClr>
                </a:solidFill>
                <a:latin typeface="Abadi" panose="020B0604020104020204" pitchFamily="34" charset="0"/>
              </a:rPr>
              <a:t>sql</a:t>
            </a:r>
            <a:r>
              <a:rPr lang="en-CA" sz="2200" dirty="0">
                <a:solidFill>
                  <a:schemeClr val="accent3">
                    <a:lumMod val="25000"/>
                  </a:schemeClr>
                </a:solidFill>
                <a:latin typeface="Abadi" panose="020B0604020104020204" pitchFamily="34" charset="0"/>
              </a:rPr>
              <a:t> select </a:t>
            </a:r>
            <a:r>
              <a:rPr lang="en-CA" sz="2200" dirty="0" err="1">
                <a:solidFill>
                  <a:schemeClr val="accent3">
                    <a:lumMod val="25000"/>
                  </a:schemeClr>
                </a:solidFill>
                <a:latin typeface="Abadi" panose="020B0604020104020204" pitchFamily="34" charset="0"/>
              </a:rPr>
              <a:t>Booster_Version</a:t>
            </a:r>
            <a:r>
              <a:rPr lang="en-CA" sz="2200" dirty="0">
                <a:solidFill>
                  <a:schemeClr val="accent3">
                    <a:lumMod val="25000"/>
                  </a:schemeClr>
                </a:solidFill>
                <a:latin typeface="Abadi" panose="020B0604020104020204" pitchFamily="34" charset="0"/>
              </a:rPr>
              <a:t>, PAYLOAD_MASS__KG_ from SPACEXTABLE where </a:t>
            </a:r>
            <a:r>
              <a:rPr lang="en-CA" sz="2200" dirty="0" err="1">
                <a:solidFill>
                  <a:schemeClr val="accent3">
                    <a:lumMod val="25000"/>
                  </a:schemeClr>
                </a:solidFill>
                <a:latin typeface="Abadi" panose="020B0604020104020204" pitchFamily="34" charset="0"/>
              </a:rPr>
              <a:t>Landing_Outcome</a:t>
            </a:r>
            <a:r>
              <a:rPr lang="en-CA" sz="2200" dirty="0">
                <a:solidFill>
                  <a:schemeClr val="accent3">
                    <a:lumMod val="25000"/>
                  </a:schemeClr>
                </a:solidFill>
                <a:latin typeface="Abadi" panose="020B0604020104020204" pitchFamily="34" charset="0"/>
              </a:rPr>
              <a:t> ='Success (drone ship)' and PAYLOAD_MASS__KG_ between 4000 and 6000;</a:t>
            </a:r>
          </a:p>
          <a:p>
            <a:pPr>
              <a:lnSpc>
                <a:spcPct val="100000"/>
              </a:lnSpc>
              <a:spcBef>
                <a:spcPts val="1400"/>
              </a:spcBef>
            </a:pPr>
            <a:r>
              <a:rPr lang="en-US" sz="2200" dirty="0">
                <a:solidFill>
                  <a:schemeClr val="accent3">
                    <a:lumMod val="25000"/>
                  </a:schemeClr>
                </a:solidFill>
                <a:latin typeface="Abadi" panose="020B0604020104020204" pitchFamily="34" charset="0"/>
              </a:rPr>
              <a:t>Use between to filter the Payload Mass range</a:t>
            </a:r>
            <a:br>
              <a:rPr lang="en-US" sz="2200" dirty="0">
                <a:solidFill>
                  <a:schemeClr val="accent3">
                    <a:lumMod val="25000"/>
                  </a:schemeClr>
                </a:solidFill>
                <a:latin typeface="Abadi" panose="020B0604020104020204" pitchFamily="34" charset="0"/>
              </a:rPr>
            </a:b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38196FB7-71FD-6EC4-2D00-C617E93C8BBA}"/>
              </a:ext>
            </a:extLst>
          </p:cNvPr>
          <p:cNvPicPr>
            <a:picLocks noChangeAspect="1"/>
          </p:cNvPicPr>
          <p:nvPr/>
        </p:nvPicPr>
        <p:blipFill>
          <a:blip r:embed="rId3"/>
          <a:stretch>
            <a:fillRect/>
          </a:stretch>
        </p:blipFill>
        <p:spPr>
          <a:xfrm>
            <a:off x="878166" y="2057863"/>
            <a:ext cx="10764752" cy="2172003"/>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5D8AC5A-56AA-179E-52C5-C357605D7D36}"/>
              </a:ext>
            </a:extLst>
          </p:cNvPr>
          <p:cNvSpPr>
            <a:spLocks noGrp="1"/>
          </p:cNvSpPr>
          <p:nvPr>
            <p:ph sz="half" idx="1"/>
          </p:nvPr>
        </p:nvSpPr>
        <p:spPr/>
        <p:txBody>
          <a:bodyPr/>
          <a:lstStyle/>
          <a:p>
            <a:r>
              <a:rPr lang="en-US" dirty="0">
                <a:solidFill>
                  <a:srgbClr val="0B49CB"/>
                </a:solidFill>
                <a:latin typeface="Abadi"/>
              </a:rPr>
              <a:t>Methodology</a:t>
            </a:r>
            <a:endParaRPr lang="en-US" dirty="0">
              <a:solidFill>
                <a:srgbClr val="0B49CB"/>
              </a:solidFill>
            </a:endParaRPr>
          </a:p>
          <a:p>
            <a:r>
              <a:rPr lang="en-CA" sz="2400" dirty="0"/>
              <a:t>Applying Data Science to predict if Falcon 9 first stage will land successfully. </a:t>
            </a:r>
          </a:p>
          <a:p>
            <a:r>
              <a:rPr lang="en-CA" sz="2400" dirty="0"/>
              <a:t>Utilized variety of data science tools to analyze data and solve real-world problem.</a:t>
            </a:r>
          </a:p>
          <a:p>
            <a:endParaRPr lang="en-US" dirty="0"/>
          </a:p>
        </p:txBody>
      </p:sp>
      <p:sp>
        <p:nvSpPr>
          <p:cNvPr id="5" name="Content Placeholder 4">
            <a:extLst>
              <a:ext uri="{FF2B5EF4-FFF2-40B4-BE49-F238E27FC236}">
                <a16:creationId xmlns:a16="http://schemas.microsoft.com/office/drawing/2014/main" id="{28AA7A3C-40EB-F308-9942-B7809013B3D5}"/>
              </a:ext>
            </a:extLst>
          </p:cNvPr>
          <p:cNvSpPr>
            <a:spLocks noGrp="1"/>
          </p:cNvSpPr>
          <p:nvPr>
            <p:ph sz="half" idx="2"/>
          </p:nvPr>
        </p:nvSpPr>
        <p:spPr/>
        <p:txBody>
          <a:bodyPr/>
          <a:lstStyle/>
          <a:p>
            <a:r>
              <a:rPr lang="en-US" dirty="0">
                <a:solidFill>
                  <a:srgbClr val="0B49CB"/>
                </a:solidFill>
                <a:latin typeface="Abadi"/>
              </a:rPr>
              <a:t>Summary of all results</a:t>
            </a:r>
          </a:p>
          <a:p>
            <a:r>
              <a:rPr lang="en-US" sz="2400" dirty="0">
                <a:solidFill>
                  <a:schemeClr val="accent3">
                    <a:lumMod val="25000"/>
                  </a:schemeClr>
                </a:solidFill>
                <a:latin typeface="Abadi" panose="020B0604020104020204" pitchFamily="34" charset="0"/>
              </a:rPr>
              <a:t>Falcon 9 has highest successful launch at the </a:t>
            </a:r>
            <a:r>
              <a:rPr lang="en-CA" sz="2400" dirty="0">
                <a:solidFill>
                  <a:schemeClr val="accent3">
                    <a:lumMod val="25000"/>
                  </a:schemeClr>
                </a:solidFill>
                <a:latin typeface="Abadi"/>
              </a:rPr>
              <a:t>KSC LC-39A launch site.</a:t>
            </a:r>
          </a:p>
          <a:p>
            <a:r>
              <a:rPr lang="en-CA" sz="2400" dirty="0">
                <a:solidFill>
                  <a:schemeClr val="accent3">
                    <a:lumMod val="25000"/>
                  </a:schemeClr>
                </a:solidFill>
                <a:latin typeface="Abadi"/>
              </a:rPr>
              <a:t>The successful launch rate is depending on the location, payload mass and booster version.</a:t>
            </a:r>
          </a:p>
          <a:p>
            <a:pPr marL="0" indent="0">
              <a:buNone/>
            </a:pPr>
            <a:endParaRPr lang="en-US" sz="2800" dirty="0">
              <a:solidFill>
                <a:schemeClr val="accent3">
                  <a:lumMod val="25000"/>
                </a:schemeClr>
              </a:solidFill>
              <a:latin typeface="Abadi" panose="020B0604020104020204" pitchFamily="34" charset="0"/>
            </a:endParaRPr>
          </a:p>
        </p:txBody>
      </p:sp>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2684972"/>
            <a:ext cx="9738594" cy="1039909"/>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56852"/>
            <a:ext cx="9745589" cy="4820111"/>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total number of successful and failure mission outcomes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CA" sz="2200" dirty="0">
                <a:solidFill>
                  <a:schemeClr val="accent3">
                    <a:lumMod val="25000"/>
                  </a:schemeClr>
                </a:solidFill>
                <a:latin typeface="Abadi" panose="020B0604020104020204" pitchFamily="34" charset="0"/>
              </a:rPr>
              <a:t>%</a:t>
            </a:r>
            <a:r>
              <a:rPr lang="en-CA" sz="2200" dirty="0" err="1">
                <a:solidFill>
                  <a:schemeClr val="accent3">
                    <a:lumMod val="25000"/>
                  </a:schemeClr>
                </a:solidFill>
                <a:latin typeface="Abadi" panose="020B0604020104020204" pitchFamily="34" charset="0"/>
              </a:rPr>
              <a:t>sql</a:t>
            </a:r>
            <a:r>
              <a:rPr lang="en-CA" sz="2200" dirty="0">
                <a:solidFill>
                  <a:schemeClr val="accent3">
                    <a:lumMod val="25000"/>
                  </a:schemeClr>
                </a:solidFill>
                <a:latin typeface="Abadi" panose="020B0604020104020204" pitchFamily="34" charset="0"/>
              </a:rPr>
              <a:t> select </a:t>
            </a:r>
            <a:r>
              <a:rPr lang="en-CA" sz="2200" dirty="0" err="1">
                <a:solidFill>
                  <a:schemeClr val="accent3">
                    <a:lumMod val="25000"/>
                  </a:schemeClr>
                </a:solidFill>
                <a:latin typeface="Abadi" panose="020B0604020104020204" pitchFamily="34" charset="0"/>
              </a:rPr>
              <a:t>Mission_OUtcome</a:t>
            </a:r>
            <a:r>
              <a:rPr lang="en-CA" sz="2200" dirty="0">
                <a:solidFill>
                  <a:schemeClr val="accent3">
                    <a:lumMod val="25000"/>
                  </a:schemeClr>
                </a:solidFill>
                <a:latin typeface="Abadi" panose="020B0604020104020204" pitchFamily="34" charset="0"/>
              </a:rPr>
              <a:t>, count(</a:t>
            </a:r>
            <a:r>
              <a:rPr lang="en-CA" sz="2200" dirty="0" err="1">
                <a:solidFill>
                  <a:schemeClr val="accent3">
                    <a:lumMod val="25000"/>
                  </a:schemeClr>
                </a:solidFill>
                <a:latin typeface="Abadi" panose="020B0604020104020204" pitchFamily="34" charset="0"/>
              </a:rPr>
              <a:t>Mission_Outcome</a:t>
            </a:r>
            <a:r>
              <a:rPr lang="en-CA" sz="2200" dirty="0">
                <a:solidFill>
                  <a:schemeClr val="accent3">
                    <a:lumMod val="25000"/>
                  </a:schemeClr>
                </a:solidFill>
                <a:latin typeface="Abadi" panose="020B0604020104020204" pitchFamily="34" charset="0"/>
              </a:rPr>
              <a:t>) as </a:t>
            </a:r>
            <a:r>
              <a:rPr lang="en-CA" sz="2200" dirty="0" err="1">
                <a:solidFill>
                  <a:schemeClr val="accent3">
                    <a:lumMod val="25000"/>
                  </a:schemeClr>
                </a:solidFill>
                <a:latin typeface="Abadi" panose="020B0604020104020204" pitchFamily="34" charset="0"/>
              </a:rPr>
              <a:t>NumOfSuccessOrFail</a:t>
            </a:r>
            <a:r>
              <a:rPr lang="en-CA" sz="2200" dirty="0">
                <a:solidFill>
                  <a:schemeClr val="accent3">
                    <a:lumMod val="25000"/>
                  </a:schemeClr>
                </a:solidFill>
                <a:latin typeface="Abadi" panose="020B0604020104020204" pitchFamily="34" charset="0"/>
              </a:rPr>
              <a:t> from SPACEXTABLE group by </a:t>
            </a:r>
            <a:r>
              <a:rPr lang="en-CA" sz="2200" dirty="0" err="1">
                <a:solidFill>
                  <a:schemeClr val="accent3">
                    <a:lumMod val="25000"/>
                  </a:schemeClr>
                </a:solidFill>
                <a:latin typeface="Abadi" panose="020B0604020104020204" pitchFamily="34" charset="0"/>
              </a:rPr>
              <a:t>Mission_Outcome</a:t>
            </a:r>
            <a:r>
              <a:rPr lang="en-CA" sz="2200" dirty="0">
                <a:solidFill>
                  <a:schemeClr val="accent3">
                    <a:lumMod val="25000"/>
                  </a:schemeClr>
                </a:solidFill>
                <a:latin typeface="Abadi" panose="020B0604020104020204" pitchFamily="34" charset="0"/>
              </a:rPr>
              <a:t>;</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Use count() function calculate the total number of successful and fail landing, group the result by Mission Outcome</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69DD5D59-C23F-3141-31DA-2F4624248B12}"/>
              </a:ext>
            </a:extLst>
          </p:cNvPr>
          <p:cNvPicPr>
            <a:picLocks noChangeAspect="1"/>
          </p:cNvPicPr>
          <p:nvPr/>
        </p:nvPicPr>
        <p:blipFill>
          <a:blip r:embed="rId3"/>
          <a:stretch>
            <a:fillRect/>
          </a:stretch>
        </p:blipFill>
        <p:spPr>
          <a:xfrm>
            <a:off x="1064389" y="1809129"/>
            <a:ext cx="8116433" cy="2295845"/>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List the names of the booster which have carried the maximum payload mass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CA" sz="2200" dirty="0">
                <a:solidFill>
                  <a:schemeClr val="accent3">
                    <a:lumMod val="25000"/>
                  </a:schemeClr>
                </a:solidFill>
                <a:latin typeface="Abadi" panose="020B0604020104020204" pitchFamily="34" charset="0"/>
              </a:rPr>
              <a:t>%</a:t>
            </a:r>
            <a:r>
              <a:rPr lang="en-CA" sz="2200" dirty="0" err="1">
                <a:solidFill>
                  <a:schemeClr val="accent3">
                    <a:lumMod val="25000"/>
                  </a:schemeClr>
                </a:solidFill>
                <a:latin typeface="Abadi" panose="020B0604020104020204" pitchFamily="34" charset="0"/>
              </a:rPr>
              <a:t>sql</a:t>
            </a:r>
            <a:r>
              <a:rPr lang="en-CA" sz="2200" dirty="0">
                <a:solidFill>
                  <a:schemeClr val="accent3">
                    <a:lumMod val="25000"/>
                  </a:schemeClr>
                </a:solidFill>
                <a:latin typeface="Abadi" panose="020B0604020104020204" pitchFamily="34" charset="0"/>
              </a:rPr>
              <a:t> select  </a:t>
            </a:r>
            <a:r>
              <a:rPr lang="en-CA" sz="2200" dirty="0" err="1">
                <a:solidFill>
                  <a:schemeClr val="accent3">
                    <a:lumMod val="25000"/>
                  </a:schemeClr>
                </a:solidFill>
                <a:latin typeface="Abadi" panose="020B0604020104020204" pitchFamily="34" charset="0"/>
              </a:rPr>
              <a:t>Booster_Version</a:t>
            </a:r>
            <a:r>
              <a:rPr lang="en-CA" sz="2200" dirty="0">
                <a:solidFill>
                  <a:schemeClr val="accent3">
                    <a:lumMod val="25000"/>
                  </a:schemeClr>
                </a:solidFill>
                <a:latin typeface="Abadi" panose="020B0604020104020204" pitchFamily="34" charset="0"/>
              </a:rPr>
              <a:t>  from  ( select </a:t>
            </a:r>
            <a:r>
              <a:rPr lang="en-CA" sz="2200" dirty="0" err="1">
                <a:solidFill>
                  <a:schemeClr val="accent3">
                    <a:lumMod val="25000"/>
                  </a:schemeClr>
                </a:solidFill>
                <a:latin typeface="Abadi" panose="020B0604020104020204" pitchFamily="34" charset="0"/>
              </a:rPr>
              <a:t>Booster_Version</a:t>
            </a:r>
            <a:r>
              <a:rPr lang="en-CA" sz="2200" dirty="0">
                <a:solidFill>
                  <a:schemeClr val="accent3">
                    <a:lumMod val="25000"/>
                  </a:schemeClr>
                </a:solidFill>
                <a:latin typeface="Abadi" panose="020B0604020104020204" pitchFamily="34" charset="0"/>
              </a:rPr>
              <a:t>,  max(PAYLOAD_MASS__KG_) from SPACEXTABLE); </a:t>
            </a:r>
          </a:p>
          <a:p>
            <a:pPr>
              <a:lnSpc>
                <a:spcPct val="100000"/>
              </a:lnSpc>
              <a:spcBef>
                <a:spcPts val="1400"/>
              </a:spcBef>
            </a:pPr>
            <a:r>
              <a:rPr lang="en-CA" sz="2200" dirty="0">
                <a:solidFill>
                  <a:schemeClr val="accent3">
                    <a:lumMod val="25000"/>
                  </a:schemeClr>
                </a:solidFill>
                <a:latin typeface="Abadi" panose="020B0604020104020204" pitchFamily="34" charset="0"/>
              </a:rPr>
              <a:t>Use Max function to </a:t>
            </a:r>
            <a:r>
              <a:rPr lang="en-CA" sz="2200" dirty="0" err="1">
                <a:solidFill>
                  <a:schemeClr val="accent3">
                    <a:lumMod val="25000"/>
                  </a:schemeClr>
                </a:solidFill>
                <a:latin typeface="Abadi" panose="020B0604020104020204" pitchFamily="34" charset="0"/>
              </a:rPr>
              <a:t>reutn</a:t>
            </a:r>
            <a:r>
              <a:rPr lang="en-CA" sz="2200" dirty="0">
                <a:solidFill>
                  <a:schemeClr val="accent3">
                    <a:lumMod val="25000"/>
                  </a:schemeClr>
                </a:solidFill>
                <a:latin typeface="Abadi" panose="020B0604020104020204" pitchFamily="34" charset="0"/>
              </a:rPr>
              <a:t> the maximum </a:t>
            </a:r>
            <a:r>
              <a:rPr lang="en-CA" sz="2200" dirty="0" err="1">
                <a:solidFill>
                  <a:schemeClr val="accent3">
                    <a:lumMod val="25000"/>
                  </a:schemeClr>
                </a:solidFill>
                <a:latin typeface="Abadi" panose="020B0604020104020204" pitchFamily="34" charset="0"/>
              </a:rPr>
              <a:t>PayLoad</a:t>
            </a:r>
            <a:r>
              <a:rPr lang="en-CA" sz="2200" dirty="0">
                <a:solidFill>
                  <a:schemeClr val="accent3">
                    <a:lumMod val="25000"/>
                  </a:schemeClr>
                </a:solidFill>
                <a:latin typeface="Abadi" panose="020B0604020104020204" pitchFamily="34" charset="0"/>
              </a:rPr>
              <a:t> mass</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306EEDB0-DC42-8506-5B5A-0A58FDCE6340}"/>
              </a:ext>
            </a:extLst>
          </p:cNvPr>
          <p:cNvPicPr>
            <a:picLocks noChangeAspect="1"/>
          </p:cNvPicPr>
          <p:nvPr/>
        </p:nvPicPr>
        <p:blipFill>
          <a:blip r:embed="rId3"/>
          <a:stretch>
            <a:fillRect/>
          </a:stretch>
        </p:blipFill>
        <p:spPr>
          <a:xfrm>
            <a:off x="1074133" y="2346792"/>
            <a:ext cx="7192379" cy="1209844"/>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for in year 2015</a:t>
            </a:r>
          </a:p>
          <a:p>
            <a:pPr>
              <a:lnSpc>
                <a:spcPct val="100000"/>
              </a:lnSpc>
              <a:spcBef>
                <a:spcPts val="1400"/>
              </a:spcBef>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CA" sz="2200" dirty="0">
                <a:solidFill>
                  <a:schemeClr val="accent3">
                    <a:lumMod val="25000"/>
                  </a:schemeClr>
                </a:solidFill>
                <a:latin typeface="Abadi"/>
              </a:rPr>
              <a:t>%</a:t>
            </a:r>
            <a:r>
              <a:rPr lang="en-CA" sz="2200" dirty="0" err="1">
                <a:solidFill>
                  <a:schemeClr val="accent3">
                    <a:lumMod val="25000"/>
                  </a:schemeClr>
                </a:solidFill>
                <a:latin typeface="Abadi"/>
              </a:rPr>
              <a:t>sql</a:t>
            </a:r>
            <a:r>
              <a:rPr lang="en-CA" sz="2200" dirty="0">
                <a:solidFill>
                  <a:schemeClr val="accent3">
                    <a:lumMod val="25000"/>
                  </a:schemeClr>
                </a:solidFill>
                <a:latin typeface="Abadi"/>
              </a:rPr>
              <a:t> select </a:t>
            </a:r>
            <a:r>
              <a:rPr lang="en-CA" sz="2200" dirty="0" err="1">
                <a:solidFill>
                  <a:schemeClr val="accent3">
                    <a:lumMod val="25000"/>
                  </a:schemeClr>
                </a:solidFill>
                <a:latin typeface="Abadi"/>
              </a:rPr>
              <a:t>substr</a:t>
            </a:r>
            <a:r>
              <a:rPr lang="en-CA" sz="2200" dirty="0">
                <a:solidFill>
                  <a:schemeClr val="accent3">
                    <a:lumMod val="25000"/>
                  </a:schemeClr>
                </a:solidFill>
                <a:latin typeface="Abadi"/>
              </a:rPr>
              <a:t>(Date, 6,2) as Month, </a:t>
            </a:r>
            <a:r>
              <a:rPr lang="en-CA" sz="2200" dirty="0" err="1">
                <a:solidFill>
                  <a:schemeClr val="accent3">
                    <a:lumMod val="25000"/>
                  </a:schemeClr>
                </a:solidFill>
                <a:latin typeface="Abadi"/>
              </a:rPr>
              <a:t>Landing_Outcome</a:t>
            </a:r>
            <a:r>
              <a:rPr lang="en-CA" sz="2200" dirty="0">
                <a:solidFill>
                  <a:schemeClr val="accent3">
                    <a:lumMod val="25000"/>
                  </a:schemeClr>
                </a:solidFill>
                <a:latin typeface="Abadi"/>
              </a:rPr>
              <a:t>, </a:t>
            </a:r>
            <a:r>
              <a:rPr lang="en-CA" sz="2200" dirty="0" err="1">
                <a:solidFill>
                  <a:schemeClr val="accent3">
                    <a:lumMod val="25000"/>
                  </a:schemeClr>
                </a:solidFill>
                <a:latin typeface="Abadi"/>
              </a:rPr>
              <a:t>Booster_Version</a:t>
            </a:r>
            <a:r>
              <a:rPr lang="en-CA" sz="2200" dirty="0">
                <a:solidFill>
                  <a:schemeClr val="accent3">
                    <a:lumMod val="25000"/>
                  </a:schemeClr>
                </a:solidFill>
                <a:latin typeface="Abadi"/>
              </a:rPr>
              <a:t>, </a:t>
            </a:r>
            <a:r>
              <a:rPr lang="en-CA" sz="2200" dirty="0" err="1">
                <a:solidFill>
                  <a:schemeClr val="accent3">
                    <a:lumMod val="25000"/>
                  </a:schemeClr>
                </a:solidFill>
                <a:latin typeface="Abadi"/>
              </a:rPr>
              <a:t>Launch_Site</a:t>
            </a:r>
            <a:r>
              <a:rPr lang="en-CA" sz="2200" dirty="0">
                <a:solidFill>
                  <a:schemeClr val="accent3">
                    <a:lumMod val="25000"/>
                  </a:schemeClr>
                </a:solidFill>
                <a:latin typeface="Abadi"/>
              </a:rPr>
              <a:t>  from  SPACEXTABLE where </a:t>
            </a:r>
            <a:r>
              <a:rPr lang="en-CA" sz="2200" dirty="0" err="1">
                <a:solidFill>
                  <a:schemeClr val="accent3">
                    <a:lumMod val="25000"/>
                  </a:schemeClr>
                </a:solidFill>
                <a:latin typeface="Abadi"/>
              </a:rPr>
              <a:t>Landing_Outcome</a:t>
            </a:r>
            <a:r>
              <a:rPr lang="en-CA" sz="2200" dirty="0">
                <a:solidFill>
                  <a:schemeClr val="accent3">
                    <a:lumMod val="25000"/>
                  </a:schemeClr>
                </a:solidFill>
                <a:latin typeface="Abadi"/>
              </a:rPr>
              <a:t> ='Failure (drone ship)'  and </a:t>
            </a:r>
            <a:r>
              <a:rPr lang="en-CA" sz="2200" dirty="0" err="1">
                <a:solidFill>
                  <a:schemeClr val="accent3">
                    <a:lumMod val="25000"/>
                  </a:schemeClr>
                </a:solidFill>
                <a:latin typeface="Abadi"/>
              </a:rPr>
              <a:t>substr</a:t>
            </a:r>
            <a:r>
              <a:rPr lang="en-CA" sz="2200" dirty="0">
                <a:solidFill>
                  <a:schemeClr val="accent3">
                    <a:lumMod val="25000"/>
                  </a:schemeClr>
                </a:solidFill>
                <a:latin typeface="Abadi"/>
              </a:rPr>
              <a:t>(Date,0,5)='2015’; </a:t>
            </a:r>
          </a:p>
          <a:p>
            <a:pPr>
              <a:lnSpc>
                <a:spcPct val="100000"/>
              </a:lnSpc>
              <a:spcBef>
                <a:spcPts val="1400"/>
              </a:spcBef>
            </a:pPr>
            <a:r>
              <a:rPr lang="en-CA" sz="2200" dirty="0">
                <a:solidFill>
                  <a:schemeClr val="accent3">
                    <a:lumMod val="25000"/>
                  </a:schemeClr>
                </a:solidFill>
                <a:latin typeface="Abadi"/>
              </a:rPr>
              <a:t>Use </a:t>
            </a:r>
            <a:r>
              <a:rPr lang="en-CA" sz="2200" dirty="0" err="1">
                <a:solidFill>
                  <a:schemeClr val="accent3">
                    <a:lumMod val="25000"/>
                  </a:schemeClr>
                </a:solidFill>
                <a:latin typeface="Abadi"/>
              </a:rPr>
              <a:t>substr</a:t>
            </a:r>
            <a:r>
              <a:rPr lang="en-CA" sz="2200" dirty="0">
                <a:solidFill>
                  <a:schemeClr val="accent3">
                    <a:lumMod val="25000"/>
                  </a:schemeClr>
                </a:solidFill>
                <a:latin typeface="Abadi"/>
              </a:rPr>
              <a:t> to get the part of month and year, and filter by year</a:t>
            </a:r>
            <a:endParaRPr lang="en-US"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B43AE3ED-EF1C-F85F-4359-5B90051071AA}"/>
              </a:ext>
            </a:extLst>
          </p:cNvPr>
          <p:cNvPicPr>
            <a:picLocks noChangeAspect="1"/>
          </p:cNvPicPr>
          <p:nvPr/>
        </p:nvPicPr>
        <p:blipFill>
          <a:blip r:embed="rId3"/>
          <a:stretch>
            <a:fillRect/>
          </a:stretch>
        </p:blipFill>
        <p:spPr>
          <a:xfrm>
            <a:off x="1006000" y="2699266"/>
            <a:ext cx="3867690" cy="857370"/>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76516"/>
            <a:ext cx="9745589" cy="5161936"/>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Rank the count of landing outcomes (such as Failure (drone ship) or Success (ground pad)) between the date 2010-06-04 and 2017-03-20, in descending order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CA" sz="2200" dirty="0">
                <a:solidFill>
                  <a:schemeClr val="accent3">
                    <a:lumMod val="25000"/>
                  </a:schemeClr>
                </a:solidFill>
                <a:latin typeface="Abadi" panose="020B0604020104020204" pitchFamily="34" charset="0"/>
              </a:rPr>
              <a:t>%</a:t>
            </a:r>
            <a:r>
              <a:rPr lang="en-CA" sz="2200" dirty="0" err="1">
                <a:solidFill>
                  <a:schemeClr val="accent3">
                    <a:lumMod val="25000"/>
                  </a:schemeClr>
                </a:solidFill>
                <a:latin typeface="Abadi" panose="020B0604020104020204" pitchFamily="34" charset="0"/>
              </a:rPr>
              <a:t>sql</a:t>
            </a:r>
            <a:r>
              <a:rPr lang="en-CA" sz="2200" dirty="0">
                <a:solidFill>
                  <a:schemeClr val="accent3">
                    <a:lumMod val="25000"/>
                  </a:schemeClr>
                </a:solidFill>
                <a:latin typeface="Abadi" panose="020B0604020104020204" pitchFamily="34" charset="0"/>
              </a:rPr>
              <a:t> select </a:t>
            </a:r>
            <a:r>
              <a:rPr lang="en-CA" sz="2200" dirty="0" err="1">
                <a:solidFill>
                  <a:schemeClr val="accent3">
                    <a:lumMod val="25000"/>
                  </a:schemeClr>
                </a:solidFill>
                <a:latin typeface="Abadi" panose="020B0604020104020204" pitchFamily="34" charset="0"/>
              </a:rPr>
              <a:t>Landing_Outcome</a:t>
            </a:r>
            <a:r>
              <a:rPr lang="en-CA" sz="2200" dirty="0">
                <a:solidFill>
                  <a:schemeClr val="accent3">
                    <a:lumMod val="25000"/>
                  </a:schemeClr>
                </a:solidFill>
                <a:latin typeface="Abadi" panose="020B0604020104020204" pitchFamily="34" charset="0"/>
              </a:rPr>
              <a:t>,  COUNT(</a:t>
            </a:r>
            <a:r>
              <a:rPr lang="en-CA" sz="2200" dirty="0" err="1">
                <a:solidFill>
                  <a:schemeClr val="accent3">
                    <a:lumMod val="25000"/>
                  </a:schemeClr>
                </a:solidFill>
                <a:latin typeface="Abadi" panose="020B0604020104020204" pitchFamily="34" charset="0"/>
              </a:rPr>
              <a:t>Landing_Outcome</a:t>
            </a:r>
            <a:r>
              <a:rPr lang="en-CA" sz="2200" dirty="0">
                <a:solidFill>
                  <a:schemeClr val="accent3">
                    <a:lumMod val="25000"/>
                  </a:schemeClr>
                </a:solidFill>
                <a:latin typeface="Abadi" panose="020B0604020104020204" pitchFamily="34" charset="0"/>
              </a:rPr>
              <a:t>) as Counter from SPACEXTABLE where  Date  &gt;= '20100604' and  Date &lt;='20170320'  group by </a:t>
            </a:r>
            <a:r>
              <a:rPr lang="en-CA" sz="2200" dirty="0" err="1">
                <a:solidFill>
                  <a:schemeClr val="accent3">
                    <a:lumMod val="25000"/>
                  </a:schemeClr>
                </a:solidFill>
                <a:latin typeface="Abadi" panose="020B0604020104020204" pitchFamily="34" charset="0"/>
              </a:rPr>
              <a:t>Landing_Outcome</a:t>
            </a:r>
            <a:r>
              <a:rPr lang="en-CA" sz="2200" dirty="0">
                <a:solidFill>
                  <a:schemeClr val="accent3">
                    <a:lumMod val="25000"/>
                  </a:schemeClr>
                </a:solidFill>
                <a:latin typeface="Abadi" panose="020B0604020104020204" pitchFamily="34" charset="0"/>
              </a:rPr>
              <a:t> order by  COUNT(</a:t>
            </a:r>
            <a:r>
              <a:rPr lang="en-CA" sz="2200" dirty="0" err="1">
                <a:solidFill>
                  <a:schemeClr val="accent3">
                    <a:lumMod val="25000"/>
                  </a:schemeClr>
                </a:solidFill>
                <a:latin typeface="Abadi" panose="020B0604020104020204" pitchFamily="34" charset="0"/>
              </a:rPr>
              <a:t>Landing_Outcome</a:t>
            </a:r>
            <a:r>
              <a:rPr lang="en-CA" sz="2200" dirty="0">
                <a:solidFill>
                  <a:schemeClr val="accent3">
                    <a:lumMod val="25000"/>
                  </a:schemeClr>
                </a:solidFill>
                <a:latin typeface="Abadi" panose="020B0604020104020204" pitchFamily="34" charset="0"/>
              </a:rPr>
              <a:t>) DESC</a:t>
            </a:r>
          </a:p>
          <a:p>
            <a:pPr>
              <a:lnSpc>
                <a:spcPct val="100000"/>
              </a:lnSpc>
              <a:spcBef>
                <a:spcPts val="1400"/>
              </a:spcBef>
            </a:pPr>
            <a:r>
              <a:rPr lang="en-CA" sz="2200" dirty="0">
                <a:solidFill>
                  <a:schemeClr val="accent3">
                    <a:lumMod val="25000"/>
                  </a:schemeClr>
                </a:solidFill>
                <a:latin typeface="Abadi" panose="020B0604020104020204" pitchFamily="34" charset="0"/>
              </a:rPr>
              <a:t>Use count to count the total number of landing, and group by the outcome and filter by date</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8EB0D9B8-BF80-0D48-5819-D6D3664B5216}"/>
              </a:ext>
            </a:extLst>
          </p:cNvPr>
          <p:cNvPicPr>
            <a:picLocks noChangeAspect="1"/>
          </p:cNvPicPr>
          <p:nvPr/>
        </p:nvPicPr>
        <p:blipFill>
          <a:blip r:embed="rId3"/>
          <a:stretch>
            <a:fillRect/>
          </a:stretch>
        </p:blipFill>
        <p:spPr>
          <a:xfrm>
            <a:off x="3300103" y="2084125"/>
            <a:ext cx="2229161" cy="2276793"/>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2B9D3DC-5DD2-DFB4-6988-ED69C9C52779}"/>
              </a:ext>
            </a:extLst>
          </p:cNvPr>
          <p:cNvSpPr>
            <a:spLocks noGrp="1"/>
          </p:cNvSpPr>
          <p:nvPr>
            <p:ph type="title"/>
          </p:nvPr>
        </p:nvSpPr>
        <p:spPr/>
        <p:txBody>
          <a:bodyPr/>
          <a:lstStyle/>
          <a:p>
            <a:r>
              <a:rPr lang="en-US" dirty="0">
                <a:solidFill>
                  <a:srgbClr val="0B49CB"/>
                </a:solidFill>
                <a:latin typeface="Abadi"/>
              </a:rPr>
              <a:t>Launch Sites Locations Map</a:t>
            </a:r>
            <a:br>
              <a:rPr lang="en-US" dirty="0">
                <a:solidFill>
                  <a:srgbClr val="0B49CB"/>
                </a:solidFill>
                <a:latin typeface="Abadi"/>
              </a:rPr>
            </a:br>
            <a:endParaRPr lang="en-US" dirty="0"/>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1"/>
          </p:nvPr>
        </p:nvSpPr>
        <p:spPr>
          <a:xfrm>
            <a:off x="838200" y="1261224"/>
            <a:ext cx="10515600" cy="4915739"/>
          </a:xfrm>
          <a:prstGeom prst="rect">
            <a:avLst/>
          </a:prstGeom>
        </p:spPr>
        <p:txBody>
          <a:bodyPr lIns="91440" tIns="45720" rIns="91440" bIns="45720" anchor="t">
            <a:normAutofit fontScale="55000" lnSpcReduction="20000"/>
          </a:bodyPr>
          <a:lstStyle/>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CCAFS LC-40 , CCAFS SLC-40, VAFB SLC-4E are located near the coastline, this location is convenient to plan landing pad to land in ocean pad</a:t>
            </a:r>
          </a:p>
          <a:p>
            <a:pPr>
              <a:lnSpc>
                <a:spcPct val="100000"/>
              </a:lnSpc>
              <a:spcBef>
                <a:spcPts val="1400"/>
              </a:spcBef>
            </a:pPr>
            <a:r>
              <a:rPr lang="en-US" sz="2200" dirty="0">
                <a:solidFill>
                  <a:schemeClr val="accent3">
                    <a:lumMod val="25000"/>
                  </a:schemeClr>
                </a:solidFill>
                <a:latin typeface="Abadi"/>
              </a:rPr>
              <a:t>KSC LC-39A – is located in remote isolated forest far away from the city, is ideal landing zone to land on the land instead of water</a:t>
            </a:r>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dirty="0">
              <a:solidFill>
                <a:srgbClr val="0B49CB"/>
              </a:solidFill>
              <a:latin typeface="Abadi"/>
            </a:endParaRPr>
          </a:p>
        </p:txBody>
      </p:sp>
      <p:grpSp>
        <p:nvGrpSpPr>
          <p:cNvPr id="14" name="Group 13">
            <a:extLst>
              <a:ext uri="{FF2B5EF4-FFF2-40B4-BE49-F238E27FC236}">
                <a16:creationId xmlns:a16="http://schemas.microsoft.com/office/drawing/2014/main" id="{1EDEE95B-ED71-E348-CB07-7B643CF1F3A3}"/>
              </a:ext>
            </a:extLst>
          </p:cNvPr>
          <p:cNvGrpSpPr/>
          <p:nvPr/>
        </p:nvGrpSpPr>
        <p:grpSpPr>
          <a:xfrm>
            <a:off x="827039" y="1216431"/>
            <a:ext cx="9504699" cy="3615576"/>
            <a:chOff x="1409817" y="1186085"/>
            <a:chExt cx="10012172" cy="4410691"/>
          </a:xfrm>
        </p:grpSpPr>
        <p:pic>
          <p:nvPicPr>
            <p:cNvPr id="13" name="Picture 12">
              <a:extLst>
                <a:ext uri="{FF2B5EF4-FFF2-40B4-BE49-F238E27FC236}">
                  <a16:creationId xmlns:a16="http://schemas.microsoft.com/office/drawing/2014/main" id="{C8D13F9D-14CA-438C-C786-34C4CB37AFEB}"/>
                </a:ext>
              </a:extLst>
            </p:cNvPr>
            <p:cNvPicPr>
              <a:picLocks noChangeAspect="1"/>
            </p:cNvPicPr>
            <p:nvPr/>
          </p:nvPicPr>
          <p:blipFill>
            <a:blip r:embed="rId3"/>
            <a:stretch>
              <a:fillRect/>
            </a:stretch>
          </p:blipFill>
          <p:spPr>
            <a:xfrm>
              <a:off x="1409817" y="1186085"/>
              <a:ext cx="10012172" cy="4410691"/>
            </a:xfrm>
            <a:prstGeom prst="rect">
              <a:avLst/>
            </a:prstGeom>
          </p:spPr>
        </p:pic>
        <p:pic>
          <p:nvPicPr>
            <p:cNvPr id="11" name="Picture 10">
              <a:extLst>
                <a:ext uri="{FF2B5EF4-FFF2-40B4-BE49-F238E27FC236}">
                  <a16:creationId xmlns:a16="http://schemas.microsoft.com/office/drawing/2014/main" id="{DC47F50F-A9FC-171D-C764-2CA4BA67546F}"/>
                </a:ext>
              </a:extLst>
            </p:cNvPr>
            <p:cNvPicPr>
              <a:picLocks noChangeAspect="1"/>
            </p:cNvPicPr>
            <p:nvPr/>
          </p:nvPicPr>
          <p:blipFill>
            <a:blip r:embed="rId4"/>
            <a:stretch>
              <a:fillRect/>
            </a:stretch>
          </p:blipFill>
          <p:spPr>
            <a:xfrm>
              <a:off x="2655726" y="1656681"/>
              <a:ext cx="1564753" cy="1709934"/>
            </a:xfrm>
            <a:prstGeom prst="ellipse">
              <a:avLst/>
            </a:prstGeom>
            <a:ln w="63500" cap="rnd">
              <a:solidFill>
                <a:schemeClr val="bg1"/>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9" name="Picture 8">
              <a:extLst>
                <a:ext uri="{FF2B5EF4-FFF2-40B4-BE49-F238E27FC236}">
                  <a16:creationId xmlns:a16="http://schemas.microsoft.com/office/drawing/2014/main" id="{6DA7BE67-234B-9009-447D-F7BAC10BA7AD}"/>
                </a:ext>
              </a:extLst>
            </p:cNvPr>
            <p:cNvPicPr>
              <a:picLocks noChangeAspect="1"/>
            </p:cNvPicPr>
            <p:nvPr/>
          </p:nvPicPr>
          <p:blipFill>
            <a:blip r:embed="rId5"/>
            <a:stretch>
              <a:fillRect/>
            </a:stretch>
          </p:blipFill>
          <p:spPr>
            <a:xfrm>
              <a:off x="5759618" y="1578973"/>
              <a:ext cx="2191056" cy="2543530"/>
            </a:xfrm>
            <a:prstGeom prst="ellipse">
              <a:avLst/>
            </a:prstGeom>
            <a:ln w="63500" cap="rnd">
              <a:solidFill>
                <a:schemeClr val="bg1"/>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6" name="Picture 5">
              <a:extLst>
                <a:ext uri="{FF2B5EF4-FFF2-40B4-BE49-F238E27FC236}">
                  <a16:creationId xmlns:a16="http://schemas.microsoft.com/office/drawing/2014/main" id="{106984F7-DBBE-635F-27D6-CE6E27988389}"/>
                </a:ext>
              </a:extLst>
            </p:cNvPr>
            <p:cNvPicPr>
              <a:picLocks noChangeAspect="1"/>
            </p:cNvPicPr>
            <p:nvPr/>
          </p:nvPicPr>
          <p:blipFill>
            <a:blip r:embed="rId6"/>
            <a:stretch>
              <a:fillRect/>
            </a:stretch>
          </p:blipFill>
          <p:spPr>
            <a:xfrm>
              <a:off x="8187490" y="2556263"/>
              <a:ext cx="2287937" cy="2702190"/>
            </a:xfrm>
            <a:prstGeom prst="ellipse">
              <a:avLst/>
            </a:prstGeom>
            <a:ln w="63500" cap="rnd">
              <a:solidFill>
                <a:schemeClr val="bg1"/>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grpSp>
      <p:cxnSp>
        <p:nvCxnSpPr>
          <p:cNvPr id="18" name="Straight Arrow Connector 17">
            <a:extLst>
              <a:ext uri="{FF2B5EF4-FFF2-40B4-BE49-F238E27FC236}">
                <a16:creationId xmlns:a16="http://schemas.microsoft.com/office/drawing/2014/main" id="{42ABFC95-9E86-B18B-DC40-5A995FF181EF}"/>
              </a:ext>
            </a:extLst>
          </p:cNvPr>
          <p:cNvCxnSpPr/>
          <p:nvPr/>
        </p:nvCxnSpPr>
        <p:spPr>
          <a:xfrm>
            <a:off x="1504335" y="2290916"/>
            <a:ext cx="82591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Rectangle: Rounded Corners 22">
            <a:extLst>
              <a:ext uri="{FF2B5EF4-FFF2-40B4-BE49-F238E27FC236}">
                <a16:creationId xmlns:a16="http://schemas.microsoft.com/office/drawing/2014/main" id="{B99C02B1-9CF7-F526-C9C0-F89CEBD46740}"/>
              </a:ext>
            </a:extLst>
          </p:cNvPr>
          <p:cNvSpPr/>
          <p:nvPr/>
        </p:nvSpPr>
        <p:spPr>
          <a:xfrm>
            <a:off x="844802" y="2024796"/>
            <a:ext cx="1057308" cy="27697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1200" dirty="0"/>
              <a:t>VAFB SLC-4E</a:t>
            </a:r>
            <a:endParaRPr lang="en-US" sz="1200" dirty="0"/>
          </a:p>
        </p:txBody>
      </p:sp>
      <p:sp>
        <p:nvSpPr>
          <p:cNvPr id="25" name="Rectangle: Rounded Corners 24">
            <a:extLst>
              <a:ext uri="{FF2B5EF4-FFF2-40B4-BE49-F238E27FC236}">
                <a16:creationId xmlns:a16="http://schemas.microsoft.com/office/drawing/2014/main" id="{7815781E-BD28-1ABD-EB1A-DE7C13E43D21}"/>
              </a:ext>
            </a:extLst>
          </p:cNvPr>
          <p:cNvSpPr/>
          <p:nvPr/>
        </p:nvSpPr>
        <p:spPr>
          <a:xfrm>
            <a:off x="7426587" y="1425102"/>
            <a:ext cx="1057308" cy="27697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1200" dirty="0"/>
              <a:t>KSC LC – 39A</a:t>
            </a:r>
            <a:endParaRPr lang="en-US" sz="1200" dirty="0"/>
          </a:p>
        </p:txBody>
      </p:sp>
      <p:cxnSp>
        <p:nvCxnSpPr>
          <p:cNvPr id="30" name="Straight Arrow Connector 29">
            <a:extLst>
              <a:ext uri="{FF2B5EF4-FFF2-40B4-BE49-F238E27FC236}">
                <a16:creationId xmlns:a16="http://schemas.microsoft.com/office/drawing/2014/main" id="{DC77F34B-8067-B1A1-C796-780433296D46}"/>
              </a:ext>
            </a:extLst>
          </p:cNvPr>
          <p:cNvCxnSpPr/>
          <p:nvPr/>
        </p:nvCxnSpPr>
        <p:spPr>
          <a:xfrm flipH="1">
            <a:off x="6233652" y="1690688"/>
            <a:ext cx="1308966" cy="7772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Rectangle: Rounded Corners 30">
            <a:extLst>
              <a:ext uri="{FF2B5EF4-FFF2-40B4-BE49-F238E27FC236}">
                <a16:creationId xmlns:a16="http://schemas.microsoft.com/office/drawing/2014/main" id="{27F4BD2A-FB6F-1A1E-CADB-F3618D120383}"/>
              </a:ext>
            </a:extLst>
          </p:cNvPr>
          <p:cNvSpPr/>
          <p:nvPr/>
        </p:nvSpPr>
        <p:spPr>
          <a:xfrm>
            <a:off x="9057860" y="3900264"/>
            <a:ext cx="1057308" cy="27697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1200" dirty="0"/>
              <a:t>CCAFS LC-40</a:t>
            </a:r>
            <a:endParaRPr lang="en-US" sz="1200" dirty="0"/>
          </a:p>
        </p:txBody>
      </p:sp>
      <p:sp>
        <p:nvSpPr>
          <p:cNvPr id="32" name="Rectangle: Rounded Corners 31">
            <a:extLst>
              <a:ext uri="{FF2B5EF4-FFF2-40B4-BE49-F238E27FC236}">
                <a16:creationId xmlns:a16="http://schemas.microsoft.com/office/drawing/2014/main" id="{78473B15-7867-CB33-6311-E27C98541379}"/>
              </a:ext>
            </a:extLst>
          </p:cNvPr>
          <p:cNvSpPr/>
          <p:nvPr/>
        </p:nvSpPr>
        <p:spPr>
          <a:xfrm>
            <a:off x="9285591" y="3020303"/>
            <a:ext cx="1057308" cy="27697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1200" dirty="0"/>
              <a:t>CCAFS SLC 40</a:t>
            </a:r>
            <a:endParaRPr lang="en-US" sz="1200" dirty="0"/>
          </a:p>
        </p:txBody>
      </p:sp>
      <p:cxnSp>
        <p:nvCxnSpPr>
          <p:cNvPr id="34" name="Straight Arrow Connector 33">
            <a:extLst>
              <a:ext uri="{FF2B5EF4-FFF2-40B4-BE49-F238E27FC236}">
                <a16:creationId xmlns:a16="http://schemas.microsoft.com/office/drawing/2014/main" id="{91C4FF37-69DD-6D4B-E3AE-23D161D3965C}"/>
              </a:ext>
            </a:extLst>
          </p:cNvPr>
          <p:cNvCxnSpPr>
            <a:cxnSpLocks/>
          </p:cNvCxnSpPr>
          <p:nvPr/>
        </p:nvCxnSpPr>
        <p:spPr>
          <a:xfrm flipH="1" flipV="1">
            <a:off x="8569771" y="3530373"/>
            <a:ext cx="488089" cy="3698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253EB82C-CEA7-DDED-7353-E8884E152F1D}"/>
              </a:ext>
            </a:extLst>
          </p:cNvPr>
          <p:cNvCxnSpPr>
            <a:cxnSpLocks/>
            <a:stCxn id="32" idx="1"/>
          </p:cNvCxnSpPr>
          <p:nvPr/>
        </p:nvCxnSpPr>
        <p:spPr>
          <a:xfrm flipH="1" flipV="1">
            <a:off x="8878529" y="3034976"/>
            <a:ext cx="407062" cy="1238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7EE2170-5802-8D31-201F-9C00E06E89C5}"/>
              </a:ext>
            </a:extLst>
          </p:cNvPr>
          <p:cNvSpPr>
            <a:spLocks noGrp="1"/>
          </p:cNvSpPr>
          <p:nvPr>
            <p:ph type="title"/>
          </p:nvPr>
        </p:nvSpPr>
        <p:spPr/>
        <p:txBody>
          <a:bodyPr/>
          <a:lstStyle/>
          <a:p>
            <a:r>
              <a:rPr lang="en-CA" sz="2800" dirty="0">
                <a:solidFill>
                  <a:srgbClr val="0B49CB"/>
                </a:solidFill>
                <a:latin typeface="Abadi"/>
              </a:rPr>
              <a:t>Launch Site Map with Successful or Fail Landing Count</a:t>
            </a:r>
            <a:br>
              <a:rPr lang="en-US" dirty="0">
                <a:solidFill>
                  <a:srgbClr val="0B49CB"/>
                </a:solidFill>
                <a:latin typeface="Abadi"/>
              </a:rPr>
            </a:br>
            <a:endParaRPr lang="en-US" dirty="0"/>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1"/>
          </p:nvPr>
        </p:nvSpPr>
        <p:spPr>
          <a:xfrm>
            <a:off x="838200" y="1337187"/>
            <a:ext cx="10515600" cy="4839776"/>
          </a:xfrm>
          <a:prstGeom prst="rect">
            <a:avLst/>
          </a:prstGeom>
        </p:spPr>
        <p:txBody>
          <a:bodyPr lIns="91440" tIns="45720" rIns="91440" bIns="45720" anchor="t">
            <a:normAutofit fontScale="85000" lnSpcReduction="20000"/>
          </a:bodyPr>
          <a:lstStyle/>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This map clearly shows that the KSC LC – 39A has relatively high success rates , and CCAFS LC-40 has higher failure rate. </a:t>
            </a:r>
          </a:p>
          <a:p>
            <a:pPr>
              <a:lnSpc>
                <a:spcPct val="100000"/>
              </a:lnSpc>
              <a:spcBef>
                <a:spcPts val="1400"/>
              </a:spcBef>
            </a:pPr>
            <a:endParaRPr lang="en-US" dirty="0">
              <a:solidFill>
                <a:schemeClr val="accent3">
                  <a:lumMod val="25000"/>
                </a:schemeClr>
              </a:solidFill>
              <a:latin typeface="Abadi"/>
            </a:endParaRPr>
          </a:p>
          <a:p>
            <a:pPr>
              <a:spcBef>
                <a:spcPts val="1400"/>
              </a:spcBef>
            </a:pPr>
            <a:endParaRPr lang="en-US" dirty="0">
              <a:solidFill>
                <a:schemeClr val="accent3">
                  <a:lumMod val="25000"/>
                </a:schemeClr>
              </a:solidFill>
            </a:endParaRPr>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dirty="0">
              <a:solidFill>
                <a:srgbClr val="0B49CB"/>
              </a:solidFill>
              <a:latin typeface="Abadi"/>
            </a:endParaRPr>
          </a:p>
        </p:txBody>
      </p:sp>
      <p:pic>
        <p:nvPicPr>
          <p:cNvPr id="12" name="Picture 11">
            <a:extLst>
              <a:ext uri="{FF2B5EF4-FFF2-40B4-BE49-F238E27FC236}">
                <a16:creationId xmlns:a16="http://schemas.microsoft.com/office/drawing/2014/main" id="{D2933EC9-2CBD-8CCF-F23D-68DB087C5AF3}"/>
              </a:ext>
            </a:extLst>
          </p:cNvPr>
          <p:cNvPicPr>
            <a:picLocks noChangeAspect="1"/>
          </p:cNvPicPr>
          <p:nvPr/>
        </p:nvPicPr>
        <p:blipFill>
          <a:blip r:embed="rId3"/>
          <a:stretch>
            <a:fillRect/>
          </a:stretch>
        </p:blipFill>
        <p:spPr>
          <a:xfrm>
            <a:off x="532519" y="821264"/>
            <a:ext cx="10526594" cy="4086795"/>
          </a:xfrm>
          <a:prstGeom prst="rect">
            <a:avLst/>
          </a:prstGeom>
        </p:spPr>
      </p:pic>
      <p:pic>
        <p:nvPicPr>
          <p:cNvPr id="20" name="Picture 19">
            <a:extLst>
              <a:ext uri="{FF2B5EF4-FFF2-40B4-BE49-F238E27FC236}">
                <a16:creationId xmlns:a16="http://schemas.microsoft.com/office/drawing/2014/main" id="{48F2AD38-E846-7CE8-3439-62CDDAFF8749}"/>
              </a:ext>
            </a:extLst>
          </p:cNvPr>
          <p:cNvPicPr>
            <a:picLocks noChangeAspect="1"/>
          </p:cNvPicPr>
          <p:nvPr/>
        </p:nvPicPr>
        <p:blipFill>
          <a:blip r:embed="rId4"/>
          <a:stretch>
            <a:fillRect/>
          </a:stretch>
        </p:blipFill>
        <p:spPr>
          <a:xfrm>
            <a:off x="5326328" y="1257442"/>
            <a:ext cx="1848108" cy="1733792"/>
          </a:xfrm>
          <a:prstGeom prst="ellipse">
            <a:avLst/>
          </a:prstGeom>
          <a:ln w="63500" cap="rnd">
            <a:solidFill>
              <a:schemeClr val="bg1"/>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22" name="Picture 21">
            <a:extLst>
              <a:ext uri="{FF2B5EF4-FFF2-40B4-BE49-F238E27FC236}">
                <a16:creationId xmlns:a16="http://schemas.microsoft.com/office/drawing/2014/main" id="{0E9B148C-55EA-5B52-BCC4-DC04C6CB3B59}"/>
              </a:ext>
            </a:extLst>
          </p:cNvPr>
          <p:cNvPicPr>
            <a:picLocks noChangeAspect="1"/>
          </p:cNvPicPr>
          <p:nvPr/>
        </p:nvPicPr>
        <p:blipFill>
          <a:blip r:embed="rId5"/>
          <a:stretch>
            <a:fillRect/>
          </a:stretch>
        </p:blipFill>
        <p:spPr>
          <a:xfrm>
            <a:off x="7135364" y="2544980"/>
            <a:ext cx="2018395" cy="1877248"/>
          </a:xfrm>
          <a:prstGeom prst="ellipse">
            <a:avLst/>
          </a:prstGeom>
          <a:ln w="63500" cap="rnd">
            <a:solidFill>
              <a:schemeClr val="bg1"/>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24" name="Picture 23">
            <a:extLst>
              <a:ext uri="{FF2B5EF4-FFF2-40B4-BE49-F238E27FC236}">
                <a16:creationId xmlns:a16="http://schemas.microsoft.com/office/drawing/2014/main" id="{F9F02CF4-1C20-E489-DDDD-0ABEBA62CDC8}"/>
              </a:ext>
            </a:extLst>
          </p:cNvPr>
          <p:cNvPicPr>
            <a:picLocks noChangeAspect="1"/>
          </p:cNvPicPr>
          <p:nvPr/>
        </p:nvPicPr>
        <p:blipFill>
          <a:blip r:embed="rId6"/>
          <a:stretch>
            <a:fillRect/>
          </a:stretch>
        </p:blipFill>
        <p:spPr>
          <a:xfrm>
            <a:off x="8605577" y="1324115"/>
            <a:ext cx="1626033" cy="1490224"/>
          </a:xfrm>
          <a:prstGeom prst="ellipse">
            <a:avLst/>
          </a:prstGeom>
          <a:ln w="63500" cap="rnd">
            <a:solidFill>
              <a:schemeClr val="bg1"/>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cxnSp>
        <p:nvCxnSpPr>
          <p:cNvPr id="26" name="Straight Arrow Connector 25">
            <a:extLst>
              <a:ext uri="{FF2B5EF4-FFF2-40B4-BE49-F238E27FC236}">
                <a16:creationId xmlns:a16="http://schemas.microsoft.com/office/drawing/2014/main" id="{5853EC9A-5D1A-8E2A-579F-384DB8C61AEC}"/>
              </a:ext>
            </a:extLst>
          </p:cNvPr>
          <p:cNvCxnSpPr>
            <a:cxnSpLocks/>
          </p:cNvCxnSpPr>
          <p:nvPr/>
        </p:nvCxnSpPr>
        <p:spPr>
          <a:xfrm>
            <a:off x="9577412" y="2814339"/>
            <a:ext cx="372833" cy="4499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2A45F80B-5A31-C14A-7583-CF33B7F8E2DC}"/>
              </a:ext>
            </a:extLst>
          </p:cNvPr>
          <p:cNvCxnSpPr>
            <a:cxnSpLocks/>
          </p:cNvCxnSpPr>
          <p:nvPr/>
        </p:nvCxnSpPr>
        <p:spPr>
          <a:xfrm flipV="1">
            <a:off x="8514735" y="3404723"/>
            <a:ext cx="1297859" cy="242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5E442F56-F7DD-135E-F0D3-8F04F54126D7}"/>
              </a:ext>
            </a:extLst>
          </p:cNvPr>
          <p:cNvCxnSpPr>
            <a:cxnSpLocks/>
          </p:cNvCxnSpPr>
          <p:nvPr/>
        </p:nvCxnSpPr>
        <p:spPr>
          <a:xfrm flipV="1">
            <a:off x="6823587" y="1027906"/>
            <a:ext cx="350849" cy="3092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Rectangle: Rounded Corners 35">
            <a:extLst>
              <a:ext uri="{FF2B5EF4-FFF2-40B4-BE49-F238E27FC236}">
                <a16:creationId xmlns:a16="http://schemas.microsoft.com/office/drawing/2014/main" id="{E2C263F2-0D4E-BE1A-DE8F-38A0AEAF9F2D}"/>
              </a:ext>
            </a:extLst>
          </p:cNvPr>
          <p:cNvSpPr/>
          <p:nvPr/>
        </p:nvSpPr>
        <p:spPr>
          <a:xfrm>
            <a:off x="241357" y="2301768"/>
            <a:ext cx="1057308" cy="27697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1200" dirty="0"/>
              <a:t>VAFB SLC-4E</a:t>
            </a:r>
            <a:endParaRPr lang="en-US" sz="1200" dirty="0"/>
          </a:p>
        </p:txBody>
      </p:sp>
      <p:sp>
        <p:nvSpPr>
          <p:cNvPr id="37" name="Rectangle: Rounded Corners 36">
            <a:extLst>
              <a:ext uri="{FF2B5EF4-FFF2-40B4-BE49-F238E27FC236}">
                <a16:creationId xmlns:a16="http://schemas.microsoft.com/office/drawing/2014/main" id="{FED80CE0-3B2B-8D43-396A-E3E9994F8C2A}"/>
              </a:ext>
            </a:extLst>
          </p:cNvPr>
          <p:cNvSpPr/>
          <p:nvPr/>
        </p:nvSpPr>
        <p:spPr>
          <a:xfrm>
            <a:off x="7167941" y="845303"/>
            <a:ext cx="1057308" cy="27697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1200" dirty="0"/>
              <a:t>KSC LC – 39A</a:t>
            </a:r>
            <a:endParaRPr lang="en-US" sz="1200" dirty="0"/>
          </a:p>
        </p:txBody>
      </p:sp>
      <p:sp>
        <p:nvSpPr>
          <p:cNvPr id="38" name="Rectangle: Rounded Corners 37">
            <a:extLst>
              <a:ext uri="{FF2B5EF4-FFF2-40B4-BE49-F238E27FC236}">
                <a16:creationId xmlns:a16="http://schemas.microsoft.com/office/drawing/2014/main" id="{02259645-5755-8B50-DE54-8B8EE7F3AEC0}"/>
              </a:ext>
            </a:extLst>
          </p:cNvPr>
          <p:cNvSpPr/>
          <p:nvPr/>
        </p:nvSpPr>
        <p:spPr>
          <a:xfrm>
            <a:off x="8745944" y="3647499"/>
            <a:ext cx="1057308" cy="27697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1200" dirty="0"/>
              <a:t>CCAFS LC-40</a:t>
            </a:r>
            <a:endParaRPr lang="en-US" sz="1200" dirty="0"/>
          </a:p>
        </p:txBody>
      </p:sp>
      <p:sp>
        <p:nvSpPr>
          <p:cNvPr id="39" name="Rectangle: Rounded Corners 38">
            <a:extLst>
              <a:ext uri="{FF2B5EF4-FFF2-40B4-BE49-F238E27FC236}">
                <a16:creationId xmlns:a16="http://schemas.microsoft.com/office/drawing/2014/main" id="{4D5ED7AE-6112-2E74-CB8D-DEAAC88916D0}"/>
              </a:ext>
            </a:extLst>
          </p:cNvPr>
          <p:cNvSpPr/>
          <p:nvPr/>
        </p:nvSpPr>
        <p:spPr>
          <a:xfrm>
            <a:off x="9738519" y="2469088"/>
            <a:ext cx="1057308" cy="27697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1200" dirty="0"/>
              <a:t>CCAFS SLC 40</a:t>
            </a:r>
            <a:endParaRPr lang="en-US" sz="1200" dirty="0"/>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E8B1C4-9AAA-5A23-70D3-A03DDA031DB9}"/>
              </a:ext>
            </a:extLst>
          </p:cNvPr>
          <p:cNvSpPr>
            <a:spLocks noGrp="1"/>
          </p:cNvSpPr>
          <p:nvPr>
            <p:ph type="title"/>
          </p:nvPr>
        </p:nvSpPr>
        <p:spPr/>
        <p:txBody>
          <a:bodyPr/>
          <a:lstStyle/>
          <a:p>
            <a:r>
              <a:rPr lang="en-US" sz="3200" dirty="0">
                <a:solidFill>
                  <a:srgbClr val="0B49CB"/>
                </a:solidFill>
                <a:latin typeface="Abadi"/>
              </a:rPr>
              <a:t>Proximities Map for Launch Site CCAFS SLC-40 to the nearest coastline, railway, highway, city</a:t>
            </a:r>
            <a:br>
              <a:rPr lang="en-US" dirty="0">
                <a:solidFill>
                  <a:srgbClr val="0B49CB"/>
                </a:solidFill>
                <a:latin typeface="Abadi"/>
              </a:rPr>
            </a:br>
            <a:endParaRPr lang="en-US" dirty="0"/>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1"/>
          </p:nvPr>
        </p:nvSpPr>
        <p:spPr>
          <a:xfrm>
            <a:off x="838200" y="1327355"/>
            <a:ext cx="10515600" cy="4849608"/>
          </a:xfrm>
          <a:prstGeom prst="rect">
            <a:avLst/>
          </a:prstGeom>
        </p:spPr>
        <p:txBody>
          <a:bodyPr lIns="91440" tIns="45720" rIns="91440" bIns="45720" anchor="t">
            <a:normAutofit/>
          </a:bodyPr>
          <a:lstStyle/>
          <a:p>
            <a:pPr>
              <a:lnSpc>
                <a:spcPct val="100000"/>
              </a:lnSpc>
              <a:spcBef>
                <a:spcPts val="1400"/>
              </a:spcBef>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1700" dirty="0">
                <a:solidFill>
                  <a:schemeClr val="accent3">
                    <a:lumMod val="25000"/>
                  </a:schemeClr>
                </a:solidFill>
                <a:latin typeface="Abadi"/>
              </a:rPr>
              <a:t>Selected launch site to its proximities such as </a:t>
            </a:r>
            <a:br>
              <a:rPr lang="en-US" sz="1700" dirty="0">
                <a:solidFill>
                  <a:schemeClr val="accent3">
                    <a:lumMod val="25000"/>
                  </a:schemeClr>
                </a:solidFill>
                <a:latin typeface="Abadi"/>
              </a:rPr>
            </a:br>
            <a:r>
              <a:rPr lang="en-US" sz="1700" dirty="0">
                <a:solidFill>
                  <a:schemeClr val="accent3">
                    <a:lumMod val="25000"/>
                  </a:schemeClr>
                </a:solidFill>
                <a:latin typeface="Abadi"/>
              </a:rPr>
              <a:t>railway, highway, coastline, with distance calculated and displayed</a:t>
            </a:r>
          </a:p>
          <a:p>
            <a:pPr>
              <a:lnSpc>
                <a:spcPct val="100000"/>
              </a:lnSpc>
              <a:spcBef>
                <a:spcPts val="1400"/>
              </a:spcBef>
            </a:pPr>
            <a:r>
              <a:rPr lang="en-US" sz="1700" dirty="0">
                <a:solidFill>
                  <a:schemeClr val="accent3">
                    <a:lumMod val="25000"/>
                  </a:schemeClr>
                </a:solidFill>
                <a:latin typeface="Abadi"/>
              </a:rPr>
              <a:t>As you see the blue lines indicate the distance from the launch site </a:t>
            </a:r>
            <a:br>
              <a:rPr lang="en-US" sz="1700" dirty="0">
                <a:solidFill>
                  <a:schemeClr val="accent3">
                    <a:lumMod val="25000"/>
                  </a:schemeClr>
                </a:solidFill>
                <a:latin typeface="Abadi"/>
              </a:rPr>
            </a:br>
            <a:r>
              <a:rPr lang="en-US" sz="1700" dirty="0">
                <a:solidFill>
                  <a:schemeClr val="accent3">
                    <a:lumMod val="25000"/>
                  </a:schemeClr>
                </a:solidFill>
                <a:latin typeface="Abadi"/>
              </a:rPr>
              <a:t>CCAFS SLC-4 to the nearest coastline, highway, railway, and city.</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pic>
        <p:nvPicPr>
          <p:cNvPr id="6" name="Picture 5">
            <a:extLst>
              <a:ext uri="{FF2B5EF4-FFF2-40B4-BE49-F238E27FC236}">
                <a16:creationId xmlns:a16="http://schemas.microsoft.com/office/drawing/2014/main" id="{FF0CF439-DF7C-6C62-3324-87C928ECF505}"/>
              </a:ext>
            </a:extLst>
          </p:cNvPr>
          <p:cNvPicPr>
            <a:picLocks noChangeAspect="1"/>
          </p:cNvPicPr>
          <p:nvPr/>
        </p:nvPicPr>
        <p:blipFill>
          <a:blip r:embed="rId3"/>
          <a:stretch>
            <a:fillRect/>
          </a:stretch>
        </p:blipFill>
        <p:spPr>
          <a:xfrm>
            <a:off x="509589" y="1545700"/>
            <a:ext cx="3548169" cy="1694648"/>
          </a:xfrm>
          <a:prstGeom prst="rect">
            <a:avLst/>
          </a:prstGeom>
        </p:spPr>
      </p:pic>
      <p:pic>
        <p:nvPicPr>
          <p:cNvPr id="9" name="Picture 8">
            <a:extLst>
              <a:ext uri="{FF2B5EF4-FFF2-40B4-BE49-F238E27FC236}">
                <a16:creationId xmlns:a16="http://schemas.microsoft.com/office/drawing/2014/main" id="{2A4FEC90-B708-A247-522A-AD11E39278C1}"/>
              </a:ext>
            </a:extLst>
          </p:cNvPr>
          <p:cNvPicPr>
            <a:picLocks noChangeAspect="1"/>
          </p:cNvPicPr>
          <p:nvPr/>
        </p:nvPicPr>
        <p:blipFill>
          <a:blip r:embed="rId4"/>
          <a:stretch>
            <a:fillRect/>
          </a:stretch>
        </p:blipFill>
        <p:spPr>
          <a:xfrm>
            <a:off x="4139879" y="1545700"/>
            <a:ext cx="2964698" cy="1693456"/>
          </a:xfrm>
          <a:prstGeom prst="rect">
            <a:avLst/>
          </a:prstGeom>
        </p:spPr>
      </p:pic>
      <p:pic>
        <p:nvPicPr>
          <p:cNvPr id="11" name="Picture 10">
            <a:extLst>
              <a:ext uri="{FF2B5EF4-FFF2-40B4-BE49-F238E27FC236}">
                <a16:creationId xmlns:a16="http://schemas.microsoft.com/office/drawing/2014/main" id="{F2BEF752-FD88-4C20-11C7-98662642A3CA}"/>
              </a:ext>
            </a:extLst>
          </p:cNvPr>
          <p:cNvPicPr>
            <a:picLocks noChangeAspect="1"/>
          </p:cNvPicPr>
          <p:nvPr/>
        </p:nvPicPr>
        <p:blipFill>
          <a:blip r:embed="rId5"/>
          <a:stretch>
            <a:fillRect/>
          </a:stretch>
        </p:blipFill>
        <p:spPr>
          <a:xfrm>
            <a:off x="7330730" y="1545700"/>
            <a:ext cx="3483775" cy="1585010"/>
          </a:xfrm>
          <a:prstGeom prst="rect">
            <a:avLst/>
          </a:prstGeom>
        </p:spPr>
      </p:pic>
      <p:pic>
        <p:nvPicPr>
          <p:cNvPr id="13" name="Picture 12">
            <a:extLst>
              <a:ext uri="{FF2B5EF4-FFF2-40B4-BE49-F238E27FC236}">
                <a16:creationId xmlns:a16="http://schemas.microsoft.com/office/drawing/2014/main" id="{65E8ABF2-05D0-8C3B-A766-72D6E69B8F5B}"/>
              </a:ext>
            </a:extLst>
          </p:cNvPr>
          <p:cNvPicPr>
            <a:picLocks noChangeAspect="1"/>
          </p:cNvPicPr>
          <p:nvPr/>
        </p:nvPicPr>
        <p:blipFill>
          <a:blip r:embed="rId6"/>
          <a:stretch>
            <a:fillRect/>
          </a:stretch>
        </p:blipFill>
        <p:spPr>
          <a:xfrm>
            <a:off x="8311940" y="3383207"/>
            <a:ext cx="2169247" cy="3073646"/>
          </a:xfrm>
          <a:prstGeom prst="rect">
            <a:avLst/>
          </a:prstGeom>
        </p:spPr>
      </p:pic>
      <p:sp>
        <p:nvSpPr>
          <p:cNvPr id="14" name="Rectangle: Rounded Corners 13">
            <a:extLst>
              <a:ext uri="{FF2B5EF4-FFF2-40B4-BE49-F238E27FC236}">
                <a16:creationId xmlns:a16="http://schemas.microsoft.com/office/drawing/2014/main" id="{5A9AD005-2EDA-C751-997A-C923E4C9B1F2}"/>
              </a:ext>
            </a:extLst>
          </p:cNvPr>
          <p:cNvSpPr/>
          <p:nvPr/>
        </p:nvSpPr>
        <p:spPr>
          <a:xfrm>
            <a:off x="2918266" y="1909033"/>
            <a:ext cx="1057308" cy="27697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1200" dirty="0"/>
              <a:t>coastline</a:t>
            </a:r>
            <a:endParaRPr lang="en-US" sz="1200" dirty="0"/>
          </a:p>
        </p:txBody>
      </p:sp>
      <p:sp>
        <p:nvSpPr>
          <p:cNvPr id="15" name="Rectangle: Rounded Corners 14">
            <a:extLst>
              <a:ext uri="{FF2B5EF4-FFF2-40B4-BE49-F238E27FC236}">
                <a16:creationId xmlns:a16="http://schemas.microsoft.com/office/drawing/2014/main" id="{854ACE86-4ABC-2471-2D1A-3BDB113B3BAF}"/>
              </a:ext>
            </a:extLst>
          </p:cNvPr>
          <p:cNvSpPr/>
          <p:nvPr/>
        </p:nvSpPr>
        <p:spPr>
          <a:xfrm>
            <a:off x="4516134" y="1909033"/>
            <a:ext cx="1057308" cy="27697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1200" dirty="0"/>
              <a:t>highway</a:t>
            </a:r>
            <a:endParaRPr lang="en-US" sz="1200" dirty="0"/>
          </a:p>
        </p:txBody>
      </p:sp>
      <p:sp>
        <p:nvSpPr>
          <p:cNvPr id="16" name="Rectangle: Rounded Corners 15">
            <a:extLst>
              <a:ext uri="{FF2B5EF4-FFF2-40B4-BE49-F238E27FC236}">
                <a16:creationId xmlns:a16="http://schemas.microsoft.com/office/drawing/2014/main" id="{71B56FFC-2D9C-A5BE-E8BA-4504DC32621D}"/>
              </a:ext>
            </a:extLst>
          </p:cNvPr>
          <p:cNvSpPr/>
          <p:nvPr/>
        </p:nvSpPr>
        <p:spPr>
          <a:xfrm>
            <a:off x="8745080" y="2008394"/>
            <a:ext cx="1057308" cy="27697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1200" dirty="0"/>
              <a:t>railway</a:t>
            </a:r>
            <a:endParaRPr lang="en-US" sz="1200" dirty="0"/>
          </a:p>
        </p:txBody>
      </p:sp>
      <p:sp>
        <p:nvSpPr>
          <p:cNvPr id="17" name="Rectangle: Rounded Corners 16">
            <a:extLst>
              <a:ext uri="{FF2B5EF4-FFF2-40B4-BE49-F238E27FC236}">
                <a16:creationId xmlns:a16="http://schemas.microsoft.com/office/drawing/2014/main" id="{1D472395-DCBA-02C3-51D2-298BE3216E20}"/>
              </a:ext>
            </a:extLst>
          </p:cNvPr>
          <p:cNvSpPr/>
          <p:nvPr/>
        </p:nvSpPr>
        <p:spPr>
          <a:xfrm>
            <a:off x="8765232" y="3581158"/>
            <a:ext cx="1057308" cy="27697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1200" dirty="0"/>
              <a:t>city</a:t>
            </a:r>
            <a:endParaRPr lang="en-US" sz="1200" dirty="0"/>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E50AE4-C312-A1CF-B83B-C2CA4B5F3D82}"/>
              </a:ext>
            </a:extLst>
          </p:cNvPr>
          <p:cNvSpPr>
            <a:spLocks noGrp="1"/>
          </p:cNvSpPr>
          <p:nvPr>
            <p:ph type="title"/>
          </p:nvPr>
        </p:nvSpPr>
        <p:spPr/>
        <p:txBody>
          <a:bodyPr/>
          <a:lstStyle/>
          <a:p>
            <a:r>
              <a:rPr lang="en-US" sz="4000" dirty="0">
                <a:solidFill>
                  <a:srgbClr val="0B49CB"/>
                </a:solidFill>
                <a:latin typeface="Abadi"/>
              </a:rPr>
              <a:t>Dashboard – Launch Success Count for all sites</a:t>
            </a:r>
            <a:endParaRPr lang="en-US" sz="4000" dirty="0"/>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1"/>
          </p:nvPr>
        </p:nvSpPr>
        <p:spPr>
          <a:xfrm>
            <a:off x="734028" y="1327355"/>
            <a:ext cx="10619772" cy="4849608"/>
          </a:xfrm>
          <a:prstGeom prst="rect">
            <a:avLst/>
          </a:prstGeom>
        </p:spPr>
        <p:txBody>
          <a:bodyPr lIns="91440" tIns="45720" rIns="91440" bIns="45720" anchor="t">
            <a:normAutofit fontScale="70000" lnSpcReduction="20000"/>
          </a:bodyPr>
          <a:lstStyle/>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As you see from this pie graph, KSC LC-39A has the highest success rate , follow by CCAFS LC-40 launch Site.</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pic>
        <p:nvPicPr>
          <p:cNvPr id="6" name="Picture 5">
            <a:extLst>
              <a:ext uri="{FF2B5EF4-FFF2-40B4-BE49-F238E27FC236}">
                <a16:creationId xmlns:a16="http://schemas.microsoft.com/office/drawing/2014/main" id="{61C408E2-908B-CCE4-3322-7600728288C3}"/>
              </a:ext>
            </a:extLst>
          </p:cNvPr>
          <p:cNvPicPr>
            <a:picLocks noChangeAspect="1"/>
          </p:cNvPicPr>
          <p:nvPr/>
        </p:nvPicPr>
        <p:blipFill>
          <a:blip r:embed="rId3"/>
          <a:stretch>
            <a:fillRect/>
          </a:stretch>
        </p:blipFill>
        <p:spPr>
          <a:xfrm>
            <a:off x="2597100" y="1460565"/>
            <a:ext cx="6661746" cy="3327745"/>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30C95BD-E3D2-C9F9-540D-384F4712C456}"/>
              </a:ext>
            </a:extLst>
          </p:cNvPr>
          <p:cNvSpPr>
            <a:spLocks noGrp="1"/>
          </p:cNvSpPr>
          <p:nvPr>
            <p:ph type="title"/>
          </p:nvPr>
        </p:nvSpPr>
        <p:spPr/>
        <p:txBody>
          <a:bodyPr/>
          <a:lstStyle/>
          <a:p>
            <a:r>
              <a:rPr lang="en-CA" sz="3700" dirty="0">
                <a:solidFill>
                  <a:srgbClr val="0B49CB"/>
                </a:solidFill>
                <a:latin typeface="Abadi"/>
              </a:rPr>
              <a:t>Introduction</a:t>
            </a:r>
            <a:endParaRPr lang="en-US" sz="3700" dirty="0">
              <a:solidFill>
                <a:srgbClr val="0B49CB"/>
              </a:solidFill>
              <a:latin typeface="Abadi"/>
            </a:endParaRPr>
          </a:p>
        </p:txBody>
      </p:sp>
      <p:sp>
        <p:nvSpPr>
          <p:cNvPr id="3" name="Content Placeholder 2">
            <a:extLst>
              <a:ext uri="{FF2B5EF4-FFF2-40B4-BE49-F238E27FC236}">
                <a16:creationId xmlns:a16="http://schemas.microsoft.com/office/drawing/2014/main" id="{98F57483-39B4-B7FA-7BA6-0C3700EB6C97}"/>
              </a:ext>
            </a:extLst>
          </p:cNvPr>
          <p:cNvSpPr>
            <a:spLocks noGrp="1"/>
          </p:cNvSpPr>
          <p:nvPr>
            <p:ph sz="half" idx="1"/>
          </p:nvPr>
        </p:nvSpPr>
        <p:spPr/>
        <p:txBody>
          <a:bodyPr/>
          <a:lstStyle/>
          <a:p>
            <a:pPr marL="0" indent="0">
              <a:spcBef>
                <a:spcPts val="1400"/>
              </a:spcBef>
              <a:buNone/>
            </a:pPr>
            <a:r>
              <a:rPr lang="en-US" sz="2800" dirty="0">
                <a:solidFill>
                  <a:srgbClr val="0948CB"/>
                </a:solidFill>
                <a:latin typeface="Abadi" panose="020B0604020104020204" pitchFamily="34" charset="0"/>
              </a:rPr>
              <a:t>STORY</a:t>
            </a:r>
          </a:p>
          <a:p>
            <a:pPr>
              <a:spcBef>
                <a:spcPts val="1400"/>
              </a:spcBef>
            </a:pPr>
            <a:r>
              <a:rPr lang="en-US" sz="1800" dirty="0">
                <a:solidFill>
                  <a:schemeClr val="accent3">
                    <a:lumMod val="25000"/>
                  </a:schemeClr>
                </a:solidFill>
                <a:latin typeface="Abadi" panose="020B0604020104020204" pitchFamily="34" charset="0"/>
              </a:rPr>
              <a:t>Travelling to Space is exciting and expensive. SpaceX is one of the leading company who has been working to build fully reusable Falcon Rocketship since 2006. </a:t>
            </a:r>
            <a:r>
              <a:rPr lang="en-US" sz="1800" dirty="0" err="1">
                <a:solidFill>
                  <a:schemeClr val="accent3">
                    <a:lumMod val="25000"/>
                  </a:schemeClr>
                </a:solidFill>
                <a:latin typeface="Abadi" panose="020B0604020104020204" pitchFamily="34" charset="0"/>
              </a:rPr>
              <a:t>SpaceY</a:t>
            </a:r>
            <a:r>
              <a:rPr lang="en-US" sz="1800" dirty="0">
                <a:solidFill>
                  <a:schemeClr val="accent3">
                    <a:lumMod val="25000"/>
                  </a:schemeClr>
                </a:solidFill>
                <a:latin typeface="Abadi" panose="020B0604020104020204" pitchFamily="34" charset="0"/>
              </a:rPr>
              <a:t> is another company to join the space race.</a:t>
            </a:r>
          </a:p>
          <a:p>
            <a:pPr>
              <a:spcBef>
                <a:spcPts val="1400"/>
              </a:spcBef>
            </a:pPr>
            <a:r>
              <a:rPr lang="en-US" sz="1800" dirty="0">
                <a:solidFill>
                  <a:schemeClr val="accent3">
                    <a:lumMod val="25000"/>
                  </a:schemeClr>
                </a:solidFill>
                <a:latin typeface="Abadi" panose="020B0604020104020204" pitchFamily="34" charset="0"/>
              </a:rPr>
              <a:t>SpaceX will provide future travel to space at affordable price if the first stage lands successfully. This will greatly reduce the launch cost and making future space travel within reach for future generations to come.</a:t>
            </a:r>
          </a:p>
          <a:p>
            <a:pPr>
              <a:spcBef>
                <a:spcPts val="1400"/>
              </a:spcBef>
            </a:pPr>
            <a:r>
              <a:rPr lang="en-US" sz="1800" dirty="0">
                <a:solidFill>
                  <a:schemeClr val="accent3">
                    <a:lumMod val="25000"/>
                  </a:schemeClr>
                </a:solidFill>
                <a:latin typeface="Abadi" panose="020B0604020104020204" pitchFamily="34" charset="0"/>
              </a:rPr>
              <a:t>As a data scientist in </a:t>
            </a:r>
            <a:r>
              <a:rPr lang="en-US" sz="1800" dirty="0" err="1">
                <a:solidFill>
                  <a:schemeClr val="accent3">
                    <a:lumMod val="25000"/>
                  </a:schemeClr>
                </a:solidFill>
                <a:latin typeface="Abadi" panose="020B0604020104020204" pitchFamily="34" charset="0"/>
              </a:rPr>
              <a:t>SpaceY</a:t>
            </a:r>
            <a:r>
              <a:rPr lang="en-US" sz="1800" dirty="0">
                <a:solidFill>
                  <a:schemeClr val="accent3">
                    <a:lumMod val="25000"/>
                  </a:schemeClr>
                </a:solidFill>
                <a:latin typeface="Abadi" panose="020B0604020104020204" pitchFamily="34" charset="0"/>
              </a:rPr>
              <a:t>, I have analyzed SpaceX’s launch data and determine the price of each launch.</a:t>
            </a:r>
          </a:p>
          <a:p>
            <a:pPr marL="0" indent="0">
              <a:buNone/>
            </a:pPr>
            <a:endParaRPr lang="en-US" dirty="0"/>
          </a:p>
        </p:txBody>
      </p:sp>
      <p:sp>
        <p:nvSpPr>
          <p:cNvPr id="7" name="Content Placeholder 6">
            <a:extLst>
              <a:ext uri="{FF2B5EF4-FFF2-40B4-BE49-F238E27FC236}">
                <a16:creationId xmlns:a16="http://schemas.microsoft.com/office/drawing/2014/main" id="{288B07AA-A108-6802-DADC-266E1A68E704}"/>
              </a:ext>
            </a:extLst>
          </p:cNvPr>
          <p:cNvSpPr>
            <a:spLocks noGrp="1"/>
          </p:cNvSpPr>
          <p:nvPr>
            <p:ph sz="half" idx="2"/>
          </p:nvPr>
        </p:nvSpPr>
        <p:spPr/>
        <p:txBody>
          <a:bodyPr/>
          <a:lstStyle/>
          <a:p>
            <a:pPr marL="0" indent="0">
              <a:buNone/>
            </a:pPr>
            <a:r>
              <a:rPr lang="en-CA" dirty="0">
                <a:solidFill>
                  <a:srgbClr val="0948CB"/>
                </a:solidFill>
              </a:rPr>
              <a:t>PROBLEM</a:t>
            </a:r>
          </a:p>
          <a:p>
            <a:r>
              <a:rPr lang="en-US" dirty="0"/>
              <a:t>How to determine if the first stage will land successfully </a:t>
            </a:r>
          </a:p>
        </p:txBody>
      </p:sp>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dirty="0">
              <a:solidFill>
                <a:srgbClr val="0B49CB"/>
              </a:solidFill>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1199535"/>
            <a:ext cx="10551583" cy="4977428"/>
          </a:xfrm>
          <a:prstGeom prst="rect">
            <a:avLst/>
          </a:prstGeom>
        </p:spPr>
        <p:txBody>
          <a:bodyPr lIns="91440" tIns="45720" rIns="91440" bIns="45720" anchor="t">
            <a:normAutofit/>
          </a:bodyPr>
          <a:lstStyle/>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As you see the launch site KSC LC-39A has the highest success ratio 76.9%. </a:t>
            </a:r>
            <a:endParaRPr lang="en-US" dirty="0">
              <a:solidFill>
                <a:schemeClr val="accent3">
                  <a:lumMod val="25000"/>
                </a:schemeClr>
              </a:solidFill>
              <a:latin typeface="Abadi"/>
            </a:endParaRPr>
          </a:p>
          <a:p>
            <a:endParaRPr lang="en-US" dirty="0"/>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CA" dirty="0">
                <a:solidFill>
                  <a:srgbClr val="0B49CB"/>
                </a:solidFill>
                <a:latin typeface="Abadi"/>
              </a:rPr>
              <a:t>Launch site has the </a:t>
            </a:r>
            <a:r>
              <a:rPr lang="en-US" dirty="0">
                <a:solidFill>
                  <a:srgbClr val="0B49CB"/>
                </a:solidFill>
                <a:latin typeface="Abadi"/>
              </a:rPr>
              <a:t>highest success ratio of landing</a:t>
            </a:r>
          </a:p>
        </p:txBody>
      </p:sp>
      <p:pic>
        <p:nvPicPr>
          <p:cNvPr id="4" name="Picture 3">
            <a:extLst>
              <a:ext uri="{FF2B5EF4-FFF2-40B4-BE49-F238E27FC236}">
                <a16:creationId xmlns:a16="http://schemas.microsoft.com/office/drawing/2014/main" id="{9BC7F513-9DDF-7DA6-54FD-C183DC2A7600}"/>
              </a:ext>
            </a:extLst>
          </p:cNvPr>
          <p:cNvPicPr>
            <a:picLocks noChangeAspect="1"/>
          </p:cNvPicPr>
          <p:nvPr/>
        </p:nvPicPr>
        <p:blipFill>
          <a:blip r:embed="rId3"/>
          <a:stretch>
            <a:fillRect/>
          </a:stretch>
        </p:blipFill>
        <p:spPr>
          <a:xfrm>
            <a:off x="1023230" y="1276049"/>
            <a:ext cx="7117232" cy="3020647"/>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E50AE4-C312-A1CF-B83B-C2CA4B5F3D82}"/>
              </a:ext>
            </a:extLst>
          </p:cNvPr>
          <p:cNvSpPr>
            <a:spLocks noGrp="1"/>
          </p:cNvSpPr>
          <p:nvPr>
            <p:ph type="title"/>
          </p:nvPr>
        </p:nvSpPr>
        <p:spPr/>
        <p:txBody>
          <a:bodyPr/>
          <a:lstStyle/>
          <a:p>
            <a:r>
              <a:rPr lang="en-US" sz="3200" dirty="0">
                <a:solidFill>
                  <a:srgbClr val="0B49CB"/>
                </a:solidFill>
                <a:latin typeface="Abadi"/>
              </a:rPr>
              <a:t>Launch Success by Payload Mass Range and Booster Version</a:t>
            </a:r>
            <a:endParaRPr lang="en-US" sz="3200" dirty="0"/>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1"/>
          </p:nvPr>
        </p:nvSpPr>
        <p:spPr>
          <a:xfrm>
            <a:off x="734028" y="1327355"/>
            <a:ext cx="10619772" cy="4849608"/>
          </a:xfrm>
          <a:prstGeom prst="rect">
            <a:avLst/>
          </a:prstGeom>
        </p:spPr>
        <p:txBody>
          <a:bodyPr lIns="91440" tIns="45720" rIns="91440" bIns="45720" anchor="t">
            <a:normAutofit fontScale="92500" lnSpcReduction="20000"/>
          </a:bodyPr>
          <a:lstStyle/>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As you see between 2000 – 6000, booster version FT has highest success rate, as the payload </a:t>
            </a:r>
            <a:r>
              <a:rPr lang="en-US" sz="2200" dirty="0" err="1">
                <a:solidFill>
                  <a:schemeClr val="accent3">
                    <a:lumMod val="25000"/>
                  </a:schemeClr>
                </a:solidFill>
                <a:latin typeface="Abadi"/>
              </a:rPr>
              <a:t>masss</a:t>
            </a:r>
            <a:r>
              <a:rPr lang="en-US" sz="2200" dirty="0">
                <a:solidFill>
                  <a:schemeClr val="accent3">
                    <a:lumMod val="25000"/>
                  </a:schemeClr>
                </a:solidFill>
                <a:latin typeface="Abadi"/>
              </a:rPr>
              <a:t> increase, the success rate decrease for most of the booster except B4</a:t>
            </a:r>
            <a:endParaRPr lang="en-US" sz="2200" dirty="0">
              <a:solidFill>
                <a:schemeClr val="accent3">
                  <a:lumMod val="25000"/>
                </a:schemeClr>
              </a:solidFill>
              <a:latin typeface="Abadi" panose="020B0604020104020204" pitchFamily="34" charset="0"/>
            </a:endParaRPr>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pic>
        <p:nvPicPr>
          <p:cNvPr id="9" name="Picture 8">
            <a:extLst>
              <a:ext uri="{FF2B5EF4-FFF2-40B4-BE49-F238E27FC236}">
                <a16:creationId xmlns:a16="http://schemas.microsoft.com/office/drawing/2014/main" id="{BC127A4A-93B9-81B6-3988-103C04004FB2}"/>
              </a:ext>
            </a:extLst>
          </p:cNvPr>
          <p:cNvPicPr>
            <a:picLocks noChangeAspect="1"/>
          </p:cNvPicPr>
          <p:nvPr/>
        </p:nvPicPr>
        <p:blipFill>
          <a:blip r:embed="rId2"/>
          <a:stretch>
            <a:fillRect/>
          </a:stretch>
        </p:blipFill>
        <p:spPr>
          <a:xfrm>
            <a:off x="0" y="1327355"/>
            <a:ext cx="12192000" cy="3618461"/>
          </a:xfrm>
          <a:prstGeom prst="rect">
            <a:avLst/>
          </a:prstGeom>
        </p:spPr>
      </p:pic>
    </p:spTree>
    <p:extLst>
      <p:ext uri="{BB962C8B-B14F-4D97-AF65-F5344CB8AC3E}">
        <p14:creationId xmlns:p14="http://schemas.microsoft.com/office/powerpoint/2010/main" val="360726921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E50AE4-C312-A1CF-B83B-C2CA4B5F3D82}"/>
              </a:ext>
            </a:extLst>
          </p:cNvPr>
          <p:cNvSpPr>
            <a:spLocks noGrp="1"/>
          </p:cNvSpPr>
          <p:nvPr>
            <p:ph type="title"/>
          </p:nvPr>
        </p:nvSpPr>
        <p:spPr/>
        <p:txBody>
          <a:bodyPr/>
          <a:lstStyle/>
          <a:p>
            <a:r>
              <a:rPr lang="en-US" sz="3200" dirty="0">
                <a:solidFill>
                  <a:srgbClr val="0B49CB"/>
                </a:solidFill>
                <a:latin typeface="Abadi"/>
              </a:rPr>
              <a:t>Classification Model Accuracy Comparison</a:t>
            </a:r>
            <a:endParaRPr lang="en-US" sz="3200" dirty="0"/>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1"/>
          </p:nvPr>
        </p:nvSpPr>
        <p:spPr>
          <a:xfrm>
            <a:off x="734028" y="1327355"/>
            <a:ext cx="10619772" cy="4849608"/>
          </a:xfrm>
          <a:prstGeom prst="rect">
            <a:avLst/>
          </a:prstGeom>
        </p:spPr>
        <p:txBody>
          <a:bodyPr lIns="91440" tIns="45720" rIns="91440" bIns="45720" anchor="t">
            <a:normAutofit fontScale="92500" lnSpcReduction="20000"/>
          </a:bodyPr>
          <a:lstStyle/>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bar graph shows that 4 model all have same accuracy rate.</a:t>
            </a:r>
            <a:endParaRPr lang="en-US" sz="2200" dirty="0">
              <a:solidFill>
                <a:schemeClr val="accent3">
                  <a:lumMod val="25000"/>
                </a:schemeClr>
              </a:solidFill>
              <a:latin typeface="Abadi" panose="020B0604020104020204" pitchFamily="34" charset="0"/>
            </a:endParaRPr>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43</a:t>
            </a:fld>
            <a:endParaRPr lang="en-US"/>
          </a:p>
        </p:txBody>
      </p:sp>
      <p:pic>
        <p:nvPicPr>
          <p:cNvPr id="6" name="Picture 5">
            <a:extLst>
              <a:ext uri="{FF2B5EF4-FFF2-40B4-BE49-F238E27FC236}">
                <a16:creationId xmlns:a16="http://schemas.microsoft.com/office/drawing/2014/main" id="{E8112BE1-82DD-7723-ECEE-04ABDAD6A908}"/>
              </a:ext>
            </a:extLst>
          </p:cNvPr>
          <p:cNvPicPr>
            <a:picLocks noChangeAspect="1"/>
          </p:cNvPicPr>
          <p:nvPr/>
        </p:nvPicPr>
        <p:blipFill>
          <a:blip r:embed="rId2"/>
          <a:stretch>
            <a:fillRect/>
          </a:stretch>
        </p:blipFill>
        <p:spPr>
          <a:xfrm>
            <a:off x="2664685" y="861654"/>
            <a:ext cx="5879547" cy="4476096"/>
          </a:xfrm>
          <a:prstGeom prst="rect">
            <a:avLst/>
          </a:prstGeom>
        </p:spPr>
      </p:pic>
    </p:spTree>
    <p:extLst>
      <p:ext uri="{BB962C8B-B14F-4D97-AF65-F5344CB8AC3E}">
        <p14:creationId xmlns:p14="http://schemas.microsoft.com/office/powerpoint/2010/main" val="44989002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E50AE4-C312-A1CF-B83B-C2CA4B5F3D82}"/>
              </a:ext>
            </a:extLst>
          </p:cNvPr>
          <p:cNvSpPr>
            <a:spLocks noGrp="1"/>
          </p:cNvSpPr>
          <p:nvPr>
            <p:ph type="title"/>
          </p:nvPr>
        </p:nvSpPr>
        <p:spPr/>
        <p:txBody>
          <a:bodyPr/>
          <a:lstStyle/>
          <a:p>
            <a:r>
              <a:rPr lang="en-US" sz="3200" dirty="0">
                <a:solidFill>
                  <a:srgbClr val="0B49CB"/>
                </a:solidFill>
                <a:latin typeface="Abadi"/>
              </a:rPr>
              <a:t>Classification Model Accuracy By Confusion Matrix</a:t>
            </a:r>
            <a:endParaRPr lang="en-US" sz="3200" dirty="0"/>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1"/>
          </p:nvPr>
        </p:nvSpPr>
        <p:spPr>
          <a:xfrm>
            <a:off x="734028" y="1327355"/>
            <a:ext cx="10619772" cy="4849608"/>
          </a:xfrm>
          <a:prstGeom prst="rect">
            <a:avLst/>
          </a:prstGeom>
        </p:spPr>
        <p:txBody>
          <a:bodyPr lIns="91440" tIns="45720" rIns="91440" bIns="45720" anchor="t">
            <a:normAutofit/>
          </a:bodyPr>
          <a:lstStyle/>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44</a:t>
            </a:fld>
            <a:endParaRPr lang="en-US"/>
          </a:p>
        </p:txBody>
      </p:sp>
      <p:graphicFrame>
        <p:nvGraphicFramePr>
          <p:cNvPr id="4" name="Table 3">
            <a:extLst>
              <a:ext uri="{FF2B5EF4-FFF2-40B4-BE49-F238E27FC236}">
                <a16:creationId xmlns:a16="http://schemas.microsoft.com/office/drawing/2014/main" id="{EAC21E76-1399-1151-3A3F-9FD07319A45C}"/>
              </a:ext>
            </a:extLst>
          </p:cNvPr>
          <p:cNvGraphicFramePr>
            <a:graphicFrameLocks noGrp="1"/>
          </p:cNvGraphicFramePr>
          <p:nvPr>
            <p:extLst>
              <p:ext uri="{D42A27DB-BD31-4B8C-83A1-F6EECF244321}">
                <p14:modId xmlns:p14="http://schemas.microsoft.com/office/powerpoint/2010/main" val="545408353"/>
              </p:ext>
            </p:extLst>
          </p:nvPr>
        </p:nvGraphicFramePr>
        <p:xfrm>
          <a:off x="380180" y="997643"/>
          <a:ext cx="7908414" cy="5540809"/>
        </p:xfrm>
        <a:graphic>
          <a:graphicData uri="http://schemas.openxmlformats.org/drawingml/2006/table">
            <a:tbl>
              <a:tblPr firstRow="1" bandRow="1">
                <a:tableStyleId>{2D5ABB26-0587-4C30-8999-92F81FD0307C}</a:tableStyleId>
              </a:tblPr>
              <a:tblGrid>
                <a:gridCol w="3906685">
                  <a:extLst>
                    <a:ext uri="{9D8B030D-6E8A-4147-A177-3AD203B41FA5}">
                      <a16:colId xmlns:a16="http://schemas.microsoft.com/office/drawing/2014/main" val="1446312422"/>
                    </a:ext>
                  </a:extLst>
                </a:gridCol>
                <a:gridCol w="4001729">
                  <a:extLst>
                    <a:ext uri="{9D8B030D-6E8A-4147-A177-3AD203B41FA5}">
                      <a16:colId xmlns:a16="http://schemas.microsoft.com/office/drawing/2014/main" val="2905828063"/>
                    </a:ext>
                  </a:extLst>
                </a:gridCol>
              </a:tblGrid>
              <a:tr h="2862516">
                <a:tc>
                  <a:txBody>
                    <a:bodyPr/>
                    <a:lstStyle/>
                    <a:p>
                      <a:r>
                        <a:rPr lang="en-CA" dirty="0" err="1"/>
                        <a:t>LogReg</a:t>
                      </a:r>
                      <a:br>
                        <a:rPr lang="en-CA" dirty="0"/>
                      </a:b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dirty="0"/>
                        <a:t>SVM</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74214521"/>
                  </a:ext>
                </a:extLst>
              </a:tr>
              <a:tr h="2678293">
                <a:tc>
                  <a:txBody>
                    <a:bodyPr/>
                    <a:lstStyle/>
                    <a:p>
                      <a:r>
                        <a:rPr lang="en-CA" dirty="0"/>
                        <a:t>Tree </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dirty="0"/>
                        <a:t>KNN</a:t>
                      </a:r>
                      <a:br>
                        <a:rPr lang="en-CA" dirty="0"/>
                      </a:b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65887243"/>
                  </a:ext>
                </a:extLst>
              </a:tr>
            </a:tbl>
          </a:graphicData>
        </a:graphic>
      </p:graphicFrame>
      <p:pic>
        <p:nvPicPr>
          <p:cNvPr id="8" name="Picture 7">
            <a:extLst>
              <a:ext uri="{FF2B5EF4-FFF2-40B4-BE49-F238E27FC236}">
                <a16:creationId xmlns:a16="http://schemas.microsoft.com/office/drawing/2014/main" id="{FD4CF807-5713-0F18-CE32-3E5D1854B2D3}"/>
              </a:ext>
            </a:extLst>
          </p:cNvPr>
          <p:cNvPicPr>
            <a:picLocks noChangeAspect="1"/>
          </p:cNvPicPr>
          <p:nvPr/>
        </p:nvPicPr>
        <p:blipFill>
          <a:blip r:embed="rId2"/>
          <a:stretch>
            <a:fillRect/>
          </a:stretch>
        </p:blipFill>
        <p:spPr>
          <a:xfrm>
            <a:off x="1127272" y="1064964"/>
            <a:ext cx="3018663" cy="2516483"/>
          </a:xfrm>
          <a:prstGeom prst="rect">
            <a:avLst/>
          </a:prstGeom>
        </p:spPr>
      </p:pic>
      <p:pic>
        <p:nvPicPr>
          <p:cNvPr id="10" name="Picture 9">
            <a:extLst>
              <a:ext uri="{FF2B5EF4-FFF2-40B4-BE49-F238E27FC236}">
                <a16:creationId xmlns:a16="http://schemas.microsoft.com/office/drawing/2014/main" id="{722B304F-B2B8-FD55-A091-686244607A58}"/>
              </a:ext>
            </a:extLst>
          </p:cNvPr>
          <p:cNvPicPr>
            <a:picLocks noChangeAspect="1"/>
          </p:cNvPicPr>
          <p:nvPr/>
        </p:nvPicPr>
        <p:blipFill>
          <a:blip r:embed="rId3"/>
          <a:stretch>
            <a:fillRect/>
          </a:stretch>
        </p:blipFill>
        <p:spPr>
          <a:xfrm>
            <a:off x="4992568" y="1184405"/>
            <a:ext cx="2842183" cy="2432405"/>
          </a:xfrm>
          <a:prstGeom prst="rect">
            <a:avLst/>
          </a:prstGeom>
        </p:spPr>
      </p:pic>
      <p:pic>
        <p:nvPicPr>
          <p:cNvPr id="12" name="Picture 11">
            <a:extLst>
              <a:ext uri="{FF2B5EF4-FFF2-40B4-BE49-F238E27FC236}">
                <a16:creationId xmlns:a16="http://schemas.microsoft.com/office/drawing/2014/main" id="{AC098966-FB1C-AA08-74CB-3767775949F4}"/>
              </a:ext>
            </a:extLst>
          </p:cNvPr>
          <p:cNvPicPr>
            <a:picLocks noChangeAspect="1"/>
          </p:cNvPicPr>
          <p:nvPr/>
        </p:nvPicPr>
        <p:blipFill>
          <a:blip r:embed="rId4"/>
          <a:stretch>
            <a:fillRect/>
          </a:stretch>
        </p:blipFill>
        <p:spPr>
          <a:xfrm>
            <a:off x="1116750" y="4012489"/>
            <a:ext cx="2896522" cy="2480386"/>
          </a:xfrm>
          <a:prstGeom prst="rect">
            <a:avLst/>
          </a:prstGeom>
        </p:spPr>
      </p:pic>
      <p:pic>
        <p:nvPicPr>
          <p:cNvPr id="14" name="Picture 13">
            <a:extLst>
              <a:ext uri="{FF2B5EF4-FFF2-40B4-BE49-F238E27FC236}">
                <a16:creationId xmlns:a16="http://schemas.microsoft.com/office/drawing/2014/main" id="{A3FB9706-9403-F26C-BAC5-015139FEB4F8}"/>
              </a:ext>
            </a:extLst>
          </p:cNvPr>
          <p:cNvPicPr>
            <a:picLocks noChangeAspect="1"/>
          </p:cNvPicPr>
          <p:nvPr/>
        </p:nvPicPr>
        <p:blipFill>
          <a:blip r:embed="rId5"/>
          <a:stretch>
            <a:fillRect/>
          </a:stretch>
        </p:blipFill>
        <p:spPr>
          <a:xfrm>
            <a:off x="4849381" y="3931199"/>
            <a:ext cx="2985370" cy="2508155"/>
          </a:xfrm>
          <a:prstGeom prst="rect">
            <a:avLst/>
          </a:prstGeom>
        </p:spPr>
      </p:pic>
      <p:sp>
        <p:nvSpPr>
          <p:cNvPr id="15" name="Rectangle 14">
            <a:extLst>
              <a:ext uri="{FF2B5EF4-FFF2-40B4-BE49-F238E27FC236}">
                <a16:creationId xmlns:a16="http://schemas.microsoft.com/office/drawing/2014/main" id="{5BB11A30-AFFA-1E54-C015-E93D2D02E459}"/>
              </a:ext>
            </a:extLst>
          </p:cNvPr>
          <p:cNvSpPr/>
          <p:nvPr/>
        </p:nvSpPr>
        <p:spPr>
          <a:xfrm>
            <a:off x="8577665" y="997643"/>
            <a:ext cx="2743199" cy="552700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dirty="0"/>
              <a:t>All confusion </a:t>
            </a:r>
            <a:r>
              <a:rPr lang="en-CA" dirty="0" err="1"/>
              <a:t>Matrixs</a:t>
            </a:r>
            <a:r>
              <a:rPr lang="en-CA" dirty="0"/>
              <a:t> show all classification models have some outcomes. </a:t>
            </a:r>
            <a:endParaRPr lang="en-US" dirty="0"/>
          </a:p>
        </p:txBody>
      </p:sp>
    </p:spTree>
    <p:extLst>
      <p:ext uri="{BB962C8B-B14F-4D97-AF65-F5344CB8AC3E}">
        <p14:creationId xmlns:p14="http://schemas.microsoft.com/office/powerpoint/2010/main" val="251525383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366684"/>
            <a:ext cx="10515600" cy="4859708"/>
          </a:xfrm>
          <a:prstGeom prst="rect">
            <a:avLst/>
          </a:prstGeom>
        </p:spPr>
        <p:txBody>
          <a:bodyPr>
            <a:normAutofit fontScale="92500" lnSpcReduction="10000"/>
          </a:bodyPr>
          <a:lstStyle/>
          <a:p>
            <a:pPr>
              <a:lnSpc>
                <a:spcPct val="100000"/>
              </a:lnSpc>
              <a:spcBef>
                <a:spcPts val="1400"/>
              </a:spcBef>
            </a:pPr>
            <a:r>
              <a:rPr lang="en-CA" sz="2200" dirty="0">
                <a:solidFill>
                  <a:schemeClr val="accent3">
                    <a:lumMod val="25000"/>
                  </a:schemeClr>
                </a:solidFill>
                <a:latin typeface="Abadi" panose="020B0604020104020204" pitchFamily="34" charset="0"/>
              </a:rPr>
              <a:t>Defined the problem is how to predict the successful first stage launching rate based on the collecting data from SpaceX API.</a:t>
            </a:r>
          </a:p>
          <a:p>
            <a:pPr>
              <a:lnSpc>
                <a:spcPct val="100000"/>
              </a:lnSpc>
              <a:spcBef>
                <a:spcPts val="1400"/>
              </a:spcBef>
            </a:pPr>
            <a:r>
              <a:rPr lang="en-CA" sz="2200" dirty="0">
                <a:solidFill>
                  <a:schemeClr val="accent3">
                    <a:lumMod val="25000"/>
                  </a:schemeClr>
                </a:solidFill>
                <a:latin typeface="Abadi" panose="020B0604020104020204" pitchFamily="34" charset="0"/>
              </a:rPr>
              <a:t>Applied are SpaceX API, </a:t>
            </a:r>
            <a:r>
              <a:rPr lang="en-CA" sz="2200" dirty="0" err="1">
                <a:solidFill>
                  <a:schemeClr val="accent3">
                    <a:lumMod val="25000"/>
                  </a:schemeClr>
                </a:solidFill>
                <a:latin typeface="Abadi" panose="020B0604020104020204" pitchFamily="34" charset="0"/>
              </a:rPr>
              <a:t>webscraping</a:t>
            </a:r>
            <a:r>
              <a:rPr lang="en-CA" sz="2200" dirty="0">
                <a:solidFill>
                  <a:schemeClr val="accent3">
                    <a:lumMod val="25000"/>
                  </a:schemeClr>
                </a:solidFill>
                <a:latin typeface="Abadi" panose="020B0604020104020204" pitchFamily="34" charset="0"/>
              </a:rPr>
              <a:t> to collect the data, then we clean and preprocessing the data.</a:t>
            </a:r>
          </a:p>
          <a:p>
            <a:pPr>
              <a:lnSpc>
                <a:spcPct val="100000"/>
              </a:lnSpc>
              <a:spcBef>
                <a:spcPts val="1400"/>
              </a:spcBef>
            </a:pPr>
            <a:r>
              <a:rPr lang="en-CA" sz="2200" dirty="0">
                <a:solidFill>
                  <a:schemeClr val="accent3">
                    <a:lumMod val="25000"/>
                  </a:schemeClr>
                </a:solidFill>
                <a:latin typeface="Abadi" panose="020B0604020104020204" pitchFamily="34" charset="0"/>
              </a:rPr>
              <a:t>Exploratory Data Analysis: explore the data to gain insights, identify patterns and understand the relationships between variables. For example, how does the payload mass, orbit, launch site affect the outcome of the launch. </a:t>
            </a:r>
          </a:p>
          <a:p>
            <a:pPr>
              <a:lnSpc>
                <a:spcPct val="100000"/>
              </a:lnSpc>
              <a:spcBef>
                <a:spcPts val="1400"/>
              </a:spcBef>
            </a:pPr>
            <a:r>
              <a:rPr lang="en-CA" sz="2200" dirty="0">
                <a:solidFill>
                  <a:schemeClr val="accent3">
                    <a:lumMod val="25000"/>
                  </a:schemeClr>
                </a:solidFill>
                <a:latin typeface="Abadi" panose="020B0604020104020204" pitchFamily="34" charset="0"/>
              </a:rPr>
              <a:t>Used feature selection/engineering to label for the class column which is then used in the Launch site map to show the success/fail count of the past launches of each launch site.</a:t>
            </a:r>
          </a:p>
          <a:p>
            <a:pPr>
              <a:lnSpc>
                <a:spcPct val="100000"/>
              </a:lnSpc>
              <a:spcBef>
                <a:spcPts val="1400"/>
              </a:spcBef>
            </a:pPr>
            <a:r>
              <a:rPr lang="en-CA" sz="2200" dirty="0">
                <a:solidFill>
                  <a:schemeClr val="accent3">
                    <a:lumMod val="25000"/>
                  </a:schemeClr>
                </a:solidFill>
                <a:latin typeface="Abadi" panose="020B0604020104020204" pitchFamily="34" charset="0"/>
              </a:rPr>
              <a:t>Utilized Logistic Regress, Decision Tree, SVM, KNN classification models to train the </a:t>
            </a:r>
            <a:r>
              <a:rPr lang="en-CA" sz="2200" dirty="0" err="1">
                <a:solidFill>
                  <a:schemeClr val="accent3">
                    <a:lumMod val="25000"/>
                  </a:schemeClr>
                </a:solidFill>
                <a:latin typeface="Abadi" panose="020B0604020104020204" pitchFamily="34" charset="0"/>
              </a:rPr>
              <a:t>splited</a:t>
            </a:r>
            <a:r>
              <a:rPr lang="en-CA" sz="2200" dirty="0">
                <a:solidFill>
                  <a:schemeClr val="accent3">
                    <a:lumMod val="25000"/>
                  </a:schemeClr>
                </a:solidFill>
                <a:latin typeface="Abadi" panose="020B0604020104020204" pitchFamily="34" charset="0"/>
              </a:rPr>
              <a:t> data. I found all classification models has the same accuracy. </a:t>
            </a:r>
          </a:p>
          <a:p>
            <a:pPr>
              <a:lnSpc>
                <a:spcPct val="100000"/>
              </a:lnSpc>
              <a:spcBef>
                <a:spcPts val="1400"/>
              </a:spcBef>
            </a:pPr>
            <a:r>
              <a:rPr lang="en-US" sz="2200" dirty="0">
                <a:solidFill>
                  <a:schemeClr val="accent3">
                    <a:lumMod val="25000"/>
                  </a:schemeClr>
                </a:solidFill>
                <a:latin typeface="Abadi" panose="020B0604020104020204" pitchFamily="34" charset="0"/>
              </a:rPr>
              <a:t>The next step is to train the model into production, making it accessible for use in real world for </a:t>
            </a:r>
            <a:r>
              <a:rPr lang="en-US" sz="2200" dirty="0" err="1">
                <a:solidFill>
                  <a:schemeClr val="accent3">
                    <a:lumMod val="25000"/>
                  </a:schemeClr>
                </a:solidFill>
                <a:latin typeface="Abadi" panose="020B0604020104020204" pitchFamily="34" charset="0"/>
              </a:rPr>
              <a:t>SpaceY</a:t>
            </a:r>
            <a:r>
              <a:rPr lang="en-US" sz="2200" dirty="0">
                <a:solidFill>
                  <a:schemeClr val="accent3">
                    <a:lumMod val="25000"/>
                  </a:schemeClr>
                </a:solidFill>
                <a:latin typeface="Abadi" panose="020B0604020104020204" pitchFamily="34" charset="0"/>
              </a:rPr>
              <a:t> company.</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5600" dirty="0">
                <a:solidFill>
                  <a:schemeClr val="tx1"/>
                </a:solidFill>
                <a:latin typeface="Abadi"/>
              </a:rPr>
              <a:t>Data collection methodology:</a:t>
            </a:r>
          </a:p>
          <a:p>
            <a:pPr lvl="1">
              <a:lnSpc>
                <a:spcPct val="120000"/>
              </a:lnSpc>
              <a:spcBef>
                <a:spcPts val="1400"/>
              </a:spcBef>
            </a:pPr>
            <a:r>
              <a:rPr lang="en-US" sz="5600" dirty="0">
                <a:solidFill>
                  <a:schemeClr val="tx1"/>
                </a:solidFill>
                <a:latin typeface="Abadi"/>
              </a:rPr>
              <a:t>Use SpaceX REST API to collect launches data, such as Rocket Used, payload delivered, launch specifications, landing specifications, and landing outcome.</a:t>
            </a:r>
          </a:p>
          <a:p>
            <a:pPr lvl="1">
              <a:lnSpc>
                <a:spcPct val="120000"/>
              </a:lnSpc>
              <a:spcBef>
                <a:spcPts val="1400"/>
              </a:spcBef>
            </a:pPr>
            <a:r>
              <a:rPr lang="en-US" sz="5600" dirty="0">
                <a:solidFill>
                  <a:schemeClr val="tx1"/>
                </a:solidFill>
                <a:latin typeface="Abadi"/>
              </a:rPr>
              <a:t>Use request library to obtain the launch data, use JSON to normalize data</a:t>
            </a:r>
          </a:p>
          <a:p>
            <a:pPr lvl="1">
              <a:lnSpc>
                <a:spcPct val="120000"/>
              </a:lnSpc>
              <a:spcBef>
                <a:spcPts val="1400"/>
              </a:spcBef>
            </a:pPr>
            <a:r>
              <a:rPr lang="en-US" sz="5600" dirty="0">
                <a:solidFill>
                  <a:schemeClr val="tx1"/>
                </a:solidFill>
                <a:latin typeface="Abadi"/>
              </a:rPr>
              <a:t>Use </a:t>
            </a:r>
            <a:r>
              <a:rPr lang="en-US" sz="5600" dirty="0" err="1">
                <a:solidFill>
                  <a:schemeClr val="tx1"/>
                </a:solidFill>
                <a:latin typeface="Abadi"/>
              </a:rPr>
              <a:t>BeautifulSoup</a:t>
            </a:r>
            <a:r>
              <a:rPr lang="en-US" sz="5600" dirty="0">
                <a:solidFill>
                  <a:schemeClr val="tx1"/>
                </a:solidFill>
                <a:latin typeface="Abadi"/>
              </a:rPr>
              <a:t> package to web scaping data from Wiki pages and converted data to Pandas </a:t>
            </a:r>
            <a:r>
              <a:rPr lang="en-US" sz="5600" dirty="0" err="1">
                <a:solidFill>
                  <a:schemeClr val="tx1"/>
                </a:solidFill>
                <a:latin typeface="Abadi"/>
              </a:rPr>
              <a:t>dataframe</a:t>
            </a:r>
            <a:endParaRPr lang="en-US" sz="5600" dirty="0">
              <a:solidFill>
                <a:schemeClr val="tx1"/>
              </a:solidFill>
              <a:latin typeface="Abadi"/>
            </a:endParaRPr>
          </a:p>
          <a:p>
            <a:pPr>
              <a:lnSpc>
                <a:spcPct val="120000"/>
              </a:lnSpc>
              <a:spcBef>
                <a:spcPts val="1400"/>
              </a:spcBef>
            </a:pPr>
            <a:r>
              <a:rPr lang="en-US" sz="5600" dirty="0">
                <a:solidFill>
                  <a:schemeClr val="tx1"/>
                </a:solidFill>
                <a:latin typeface="Abadi"/>
              </a:rPr>
              <a:t>Perform data wrangling</a:t>
            </a:r>
          </a:p>
          <a:p>
            <a:pPr lvl="1">
              <a:lnSpc>
                <a:spcPct val="120000"/>
              </a:lnSpc>
              <a:spcBef>
                <a:spcPts val="1400"/>
              </a:spcBef>
            </a:pPr>
            <a:r>
              <a:rPr lang="en-US" sz="5600" dirty="0">
                <a:solidFill>
                  <a:schemeClr val="tx1"/>
                </a:solidFill>
                <a:latin typeface="Abadi"/>
              </a:rPr>
              <a:t>Remove Falcon 1 data, reset flight number, </a:t>
            </a:r>
          </a:p>
          <a:p>
            <a:pPr lvl="1">
              <a:lnSpc>
                <a:spcPct val="120000"/>
              </a:lnSpc>
              <a:spcBef>
                <a:spcPts val="1400"/>
              </a:spcBef>
            </a:pPr>
            <a:r>
              <a:rPr lang="en-US" sz="5600" dirty="0">
                <a:solidFill>
                  <a:schemeClr val="tx1"/>
                </a:solidFill>
                <a:latin typeface="Abadi"/>
              </a:rPr>
              <a:t>Replace Null data in </a:t>
            </a:r>
            <a:r>
              <a:rPr lang="en-US" sz="5600" dirty="0" err="1">
                <a:solidFill>
                  <a:schemeClr val="tx1"/>
                </a:solidFill>
                <a:latin typeface="Abadi"/>
              </a:rPr>
              <a:t>PayloadMass</a:t>
            </a:r>
            <a:r>
              <a:rPr lang="en-US" sz="5600" dirty="0">
                <a:solidFill>
                  <a:schemeClr val="tx1"/>
                </a:solidFill>
                <a:latin typeface="Abadi"/>
              </a:rPr>
              <a:t> column with  average </a:t>
            </a:r>
            <a:r>
              <a:rPr lang="en-US" sz="5600" dirty="0" err="1">
                <a:solidFill>
                  <a:schemeClr val="tx1"/>
                </a:solidFill>
                <a:latin typeface="Abadi"/>
              </a:rPr>
              <a:t>PayloadMass</a:t>
            </a:r>
            <a:r>
              <a:rPr lang="en-US" sz="5600" dirty="0">
                <a:solidFill>
                  <a:schemeClr val="tx1"/>
                </a:solidFill>
                <a:latin typeface="Abadi"/>
              </a:rPr>
              <a:t> value</a:t>
            </a:r>
          </a:p>
          <a:p>
            <a:pPr>
              <a:lnSpc>
                <a:spcPct val="120000"/>
              </a:lnSpc>
              <a:spcBef>
                <a:spcPts val="1400"/>
              </a:spcBef>
            </a:pPr>
            <a:r>
              <a:rPr lang="en-US" sz="5600" dirty="0">
                <a:solidFill>
                  <a:schemeClr val="tx1"/>
                </a:solidFill>
                <a:latin typeface="Abadi"/>
              </a:rPr>
              <a:t>Perform exploratory data analysis (EDA) using visualization and SQL</a:t>
            </a:r>
          </a:p>
          <a:p>
            <a:pPr>
              <a:lnSpc>
                <a:spcPct val="120000"/>
              </a:lnSpc>
              <a:spcBef>
                <a:spcPts val="1400"/>
              </a:spcBef>
            </a:pPr>
            <a:r>
              <a:rPr lang="en-US" sz="5600" dirty="0">
                <a:solidFill>
                  <a:schemeClr val="tx1"/>
                </a:solidFill>
                <a:latin typeface="Abadi"/>
              </a:rPr>
              <a:t>Perform interactive visual analytics using Folium and </a:t>
            </a:r>
            <a:r>
              <a:rPr lang="en-US" sz="5600" dirty="0" err="1">
                <a:solidFill>
                  <a:schemeClr val="tx1"/>
                </a:solidFill>
                <a:latin typeface="Abadi"/>
              </a:rPr>
              <a:t>Plotly</a:t>
            </a:r>
            <a:r>
              <a:rPr lang="en-US" sz="5600" dirty="0">
                <a:solidFill>
                  <a:schemeClr val="tx1"/>
                </a:solidFill>
                <a:latin typeface="Abadi"/>
              </a:rPr>
              <a:t> Dash</a:t>
            </a:r>
          </a:p>
          <a:p>
            <a:pPr>
              <a:lnSpc>
                <a:spcPct val="120000"/>
              </a:lnSpc>
              <a:spcBef>
                <a:spcPts val="1400"/>
              </a:spcBef>
            </a:pPr>
            <a:r>
              <a:rPr lang="en-US" sz="5600" dirty="0">
                <a:solidFill>
                  <a:schemeClr val="tx1"/>
                </a:solidFill>
                <a:latin typeface="Abadi"/>
              </a:rPr>
              <a:t>Perform predictive analysis using classification models</a:t>
            </a:r>
          </a:p>
          <a:p>
            <a:pPr lvl="1">
              <a:lnSpc>
                <a:spcPct val="120000"/>
              </a:lnSpc>
              <a:spcBef>
                <a:spcPts val="1400"/>
              </a:spcBef>
            </a:pPr>
            <a:r>
              <a:rPr lang="en-US" sz="5600" dirty="0">
                <a:solidFill>
                  <a:schemeClr val="tx1"/>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7474EC-D4D6-11D6-0D54-136DBF10560B}"/>
              </a:ext>
            </a:extLst>
          </p:cNvPr>
          <p:cNvSpPr>
            <a:spLocks noGrp="1"/>
          </p:cNvSpPr>
          <p:nvPr>
            <p:ph type="title"/>
          </p:nvPr>
        </p:nvSpPr>
        <p:spPr/>
        <p:txBody>
          <a:bodyPr/>
          <a:lstStyle/>
          <a:p>
            <a:r>
              <a:rPr lang="en-US" dirty="0">
                <a:solidFill>
                  <a:srgbClr val="0B49CB"/>
                </a:solidFill>
                <a:latin typeface="Abadi"/>
              </a:rPr>
              <a:t>Data Collection</a:t>
            </a:r>
            <a:br>
              <a:rPr lang="en-US" dirty="0">
                <a:solidFill>
                  <a:srgbClr val="0B49CB"/>
                </a:solidFill>
              </a:rPr>
            </a:br>
            <a:endParaRPr lang="en-US" dirty="0"/>
          </a:p>
        </p:txBody>
      </p:sp>
      <p:graphicFrame>
        <p:nvGraphicFramePr>
          <p:cNvPr id="4" name="Content Placeholder 3">
            <a:extLst>
              <a:ext uri="{FF2B5EF4-FFF2-40B4-BE49-F238E27FC236}">
                <a16:creationId xmlns:a16="http://schemas.microsoft.com/office/drawing/2014/main" id="{13B5F4AB-4870-4A95-8BE4-1DAD2F6122D3}"/>
              </a:ext>
            </a:extLst>
          </p:cNvPr>
          <p:cNvGraphicFramePr>
            <a:graphicFrameLocks noGrp="1"/>
          </p:cNvGraphicFramePr>
          <p:nvPr>
            <p:ph idx="1"/>
            <p:extLst>
              <p:ext uri="{D42A27DB-BD31-4B8C-83A1-F6EECF244321}">
                <p14:modId xmlns:p14="http://schemas.microsoft.com/office/powerpoint/2010/main" val="999965659"/>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BCDDBBDA-35B4-F6BA-1ED5-9C088E541C38}"/>
              </a:ext>
            </a:extLst>
          </p:cNvPr>
          <p:cNvSpPr>
            <a:spLocks noGrp="1"/>
          </p:cNvSpPr>
          <p:nvPr>
            <p:ph type="title"/>
          </p:nvPr>
        </p:nvSpPr>
        <p:spPr/>
        <p:txBody>
          <a:bodyPr/>
          <a:lstStyle/>
          <a:p>
            <a:r>
              <a:rPr lang="en-US" dirty="0">
                <a:solidFill>
                  <a:srgbClr val="0B49CB"/>
                </a:solidFill>
                <a:latin typeface="Abadi"/>
              </a:rPr>
              <a:t>Data Collection – SpaceX API</a:t>
            </a:r>
            <a:br>
              <a:rPr lang="en-US" dirty="0">
                <a:solidFill>
                  <a:srgbClr val="0B49CB"/>
                </a:solidFill>
                <a:latin typeface="Abadi"/>
              </a:rPr>
            </a:br>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1"/>
          </p:nvPr>
        </p:nvSpPr>
        <p:spPr>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dirty="0">
              <a:cs typeface="Calibri"/>
            </a:endParaRPr>
          </a:p>
        </p:txBody>
      </p:sp>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38200" y="1800225"/>
            <a:ext cx="3802063" cy="552399"/>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hlinkClick r:id="rId3"/>
              </a:rPr>
              <a:t>GitHub link</a:t>
            </a:r>
            <a:endParaRPr lang="en-US" dirty="0"/>
          </a:p>
          <a:p>
            <a:endParaRPr lang="en-US" dirty="0"/>
          </a:p>
        </p:txBody>
      </p:sp>
      <p:graphicFrame>
        <p:nvGraphicFramePr>
          <p:cNvPr id="2" name="Content Placeholder 3">
            <a:extLst>
              <a:ext uri="{FF2B5EF4-FFF2-40B4-BE49-F238E27FC236}">
                <a16:creationId xmlns:a16="http://schemas.microsoft.com/office/drawing/2014/main" id="{45FA4531-2751-2755-6459-039642C8F9A8}"/>
              </a:ext>
            </a:extLst>
          </p:cNvPr>
          <p:cNvGraphicFramePr>
            <a:graphicFrameLocks/>
          </p:cNvGraphicFramePr>
          <p:nvPr>
            <p:extLst>
              <p:ext uri="{D42A27DB-BD31-4B8C-83A1-F6EECF244321}">
                <p14:modId xmlns:p14="http://schemas.microsoft.com/office/powerpoint/2010/main" val="2425156804"/>
              </p:ext>
            </p:extLst>
          </p:nvPr>
        </p:nvGraphicFramePr>
        <p:xfrm>
          <a:off x="1608803" y="2462161"/>
          <a:ext cx="8974394" cy="313649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8E381BE-6359-C814-74D6-B1981694062D}"/>
              </a:ext>
            </a:extLst>
          </p:cNvPr>
          <p:cNvSpPr>
            <a:spLocks noGrp="1"/>
          </p:cNvSpPr>
          <p:nvPr>
            <p:ph type="title"/>
          </p:nvPr>
        </p:nvSpPr>
        <p:spPr/>
        <p:txBody>
          <a:bodyPr/>
          <a:lstStyle/>
          <a:p>
            <a:r>
              <a:rPr lang="en-US" dirty="0">
                <a:solidFill>
                  <a:srgbClr val="0B49CB"/>
                </a:solidFill>
                <a:latin typeface="Abadi"/>
              </a:rPr>
              <a:t>Data Collection - Scraping</a:t>
            </a:r>
            <a:br>
              <a:rPr lang="en-US" dirty="0">
                <a:solidFill>
                  <a:srgbClr val="0B49CB"/>
                </a:solidFill>
              </a:rPr>
            </a:br>
            <a:endParaRPr lang="en-US" dirty="0"/>
          </a:p>
        </p:txBody>
      </p:sp>
      <p:sp>
        <p:nvSpPr>
          <p:cNvPr id="3" name="Text Placeholder 2">
            <a:extLst>
              <a:ext uri="{FF2B5EF4-FFF2-40B4-BE49-F238E27FC236}">
                <a16:creationId xmlns:a16="http://schemas.microsoft.com/office/drawing/2014/main" id="{AB0AB2AC-B7E6-6849-9AE9-697369407F8F}"/>
              </a:ext>
            </a:extLst>
          </p:cNvPr>
          <p:cNvSpPr>
            <a:spLocks noGrp="1"/>
          </p:cNvSpPr>
          <p:nvPr>
            <p:ph idx="1"/>
          </p:nvPr>
        </p:nvSpPr>
        <p:spPr>
          <a:prstGeom prst="rect">
            <a:avLst/>
          </a:prstGeom>
        </p:spPr>
        <p:txBody>
          <a:bodyPr lIns="91440" tIns="45720" rIns="91440" bIns="45720" anchor="t">
            <a:noAutofit/>
          </a:bodyPr>
          <a:lstStyle/>
          <a:p>
            <a:pPr>
              <a:lnSpc>
                <a:spcPct val="100000"/>
              </a:lnSpc>
              <a:spcBef>
                <a:spcPts val="1400"/>
              </a:spcBef>
            </a:pPr>
            <a:r>
              <a:rPr lang="en-CA" sz="2200" dirty="0">
                <a:solidFill>
                  <a:schemeClr val="accent3">
                    <a:lumMod val="25000"/>
                  </a:schemeClr>
                </a:solidFill>
                <a:latin typeface="Abadi" panose="020B0604020104020204" pitchFamily="34" charset="0"/>
                <a:hlinkClick r:id="rId3"/>
              </a:rPr>
              <a:t>GitHub Link</a:t>
            </a:r>
            <a:endParaRPr lang="en-CA"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dirty="0">
              <a:solidFill>
                <a:srgbClr val="0B49CB"/>
              </a:solidFill>
            </a:endParaRPr>
          </a:p>
        </p:txBody>
      </p:sp>
      <p:graphicFrame>
        <p:nvGraphicFramePr>
          <p:cNvPr id="7" name="Content Placeholder 3">
            <a:extLst>
              <a:ext uri="{FF2B5EF4-FFF2-40B4-BE49-F238E27FC236}">
                <a16:creationId xmlns:a16="http://schemas.microsoft.com/office/drawing/2014/main" id="{9AE83647-395E-34B4-A200-8C6F46138BE3}"/>
              </a:ext>
            </a:extLst>
          </p:cNvPr>
          <p:cNvGraphicFramePr>
            <a:graphicFrameLocks/>
          </p:cNvGraphicFramePr>
          <p:nvPr>
            <p:extLst>
              <p:ext uri="{D42A27DB-BD31-4B8C-83A1-F6EECF244321}">
                <p14:modId xmlns:p14="http://schemas.microsoft.com/office/powerpoint/2010/main" val="2693792902"/>
              </p:ext>
            </p:extLst>
          </p:nvPr>
        </p:nvGraphicFramePr>
        <p:xfrm>
          <a:off x="922411" y="2462162"/>
          <a:ext cx="10363200" cy="370478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635</TotalTime>
  <Words>3680</Words>
  <Application>Microsoft Office PowerPoint</Application>
  <PresentationFormat>Widescreen</PresentationFormat>
  <Paragraphs>399</Paragraphs>
  <Slides>46</Slides>
  <Notes>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46</vt:i4>
      </vt:variant>
    </vt:vector>
  </HeadingPairs>
  <TitlesOfParts>
    <vt:vector size="51" baseType="lpstr">
      <vt:lpstr>Abadi</vt:lpstr>
      <vt:lpstr>Arial</vt:lpstr>
      <vt:lpstr>Calibri</vt:lpstr>
      <vt:lpstr>IBM Plex Mono SemiBold</vt:lpstr>
      <vt:lpstr>Custom Design</vt:lpstr>
      <vt:lpstr>PowerPoint Presentation</vt:lpstr>
      <vt:lpstr>PowerPoint Presentation</vt:lpstr>
      <vt:lpstr>PowerPoint Presentation</vt:lpstr>
      <vt:lpstr>Introduction</vt:lpstr>
      <vt:lpstr>PowerPoint Presentation</vt:lpstr>
      <vt:lpstr>PowerPoint Presentation</vt:lpstr>
      <vt:lpstr>Data Collection </vt:lpstr>
      <vt:lpstr>Data Collection – SpaceX API </vt:lpstr>
      <vt:lpstr>Data Collection - Scraping </vt:lpstr>
      <vt:lpstr>Data Wrangling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Launch Sites Locations Map </vt:lpstr>
      <vt:lpstr>Launch Site Map with Successful or Fail Landing Count </vt:lpstr>
      <vt:lpstr>Proximities Map for Launch Site CCAFS SLC-40 to the nearest coastline, railway, highway, city </vt:lpstr>
      <vt:lpstr>PowerPoint Presentation</vt:lpstr>
      <vt:lpstr>Dashboard – Launch Success Count for all sites</vt:lpstr>
      <vt:lpstr>PowerPoint Presentation</vt:lpstr>
      <vt:lpstr>Launch Success by Payload Mass Range and Booster Version</vt:lpstr>
      <vt:lpstr>PowerPoint Presentation</vt:lpstr>
      <vt:lpstr>Classification Model Accuracy Comparison</vt:lpstr>
      <vt:lpstr>Classification Model Accuracy By Confusion Matrix</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Mindy Wu</cp:lastModifiedBy>
  <cp:revision>209</cp:revision>
  <dcterms:created xsi:type="dcterms:W3CDTF">2021-04-29T18:58:34Z</dcterms:created>
  <dcterms:modified xsi:type="dcterms:W3CDTF">2024-04-22T23:17:26Z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